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874" r:id="rId2"/>
    <p:sldMasterId id="2147483862" r:id="rId3"/>
  </p:sldMasterIdLst>
  <p:notesMasterIdLst>
    <p:notesMasterId r:id="rId45"/>
  </p:notesMasterIdLst>
  <p:handoutMasterIdLst>
    <p:handoutMasterId r:id="rId46"/>
  </p:handoutMasterIdLst>
  <p:sldIdLst>
    <p:sldId id="519" r:id="rId4"/>
    <p:sldId id="517" r:id="rId5"/>
    <p:sldId id="317" r:id="rId6"/>
    <p:sldId id="523" r:id="rId7"/>
    <p:sldId id="520" r:id="rId8"/>
    <p:sldId id="400" r:id="rId9"/>
    <p:sldId id="461" r:id="rId10"/>
    <p:sldId id="462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543" r:id="rId25"/>
    <p:sldId id="544" r:id="rId26"/>
    <p:sldId id="545" r:id="rId27"/>
    <p:sldId id="546" r:id="rId28"/>
    <p:sldId id="547" r:id="rId29"/>
    <p:sldId id="548" r:id="rId30"/>
    <p:sldId id="549" r:id="rId31"/>
    <p:sldId id="550" r:id="rId32"/>
    <p:sldId id="551" r:id="rId33"/>
    <p:sldId id="552" r:id="rId34"/>
    <p:sldId id="553" r:id="rId35"/>
    <p:sldId id="554" r:id="rId36"/>
    <p:sldId id="525" r:id="rId37"/>
    <p:sldId id="555" r:id="rId38"/>
    <p:sldId id="526" r:id="rId39"/>
    <p:sldId id="527" r:id="rId40"/>
    <p:sldId id="556" r:id="rId41"/>
    <p:sldId id="557" r:id="rId42"/>
    <p:sldId id="528" r:id="rId43"/>
    <p:sldId id="524" r:id="rId44"/>
  </p:sldIdLst>
  <p:sldSz cx="12192000" cy="6858000"/>
  <p:notesSz cx="6797675" cy="987425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497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4" autoAdjust="0"/>
    <p:restoredTop sz="94711" autoAdjust="0"/>
  </p:normalViewPr>
  <p:slideViewPr>
    <p:cSldViewPr showGuides="1">
      <p:cViewPr varScale="1">
        <p:scale>
          <a:sx n="88" d="100"/>
          <a:sy n="88" d="100"/>
        </p:scale>
        <p:origin x="31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31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31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542"/>
            <a:ext cx="2945862" cy="4931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379542"/>
            <a:ext cx="2945862" cy="4931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6E107B-F6E0-4E68-9E12-3DE797084BC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15152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31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31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689771"/>
            <a:ext cx="5438748" cy="44431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542"/>
            <a:ext cx="2945862" cy="4931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379542"/>
            <a:ext cx="2945862" cy="4931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178E70-CFA4-44A4-BE29-DE874B8F91B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64573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 smtClean="0">
                <a:solidFill>
                  <a:schemeClr val="tx1"/>
                </a:solidFill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z="2400" smtClean="0">
                  <a:solidFill>
                    <a:schemeClr val="tx1"/>
                  </a:solidFill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z="2400" smtClean="0">
                  <a:solidFill>
                    <a:schemeClr val="tx1"/>
                  </a:solidFill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 sz="4200"/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z="2400" smtClean="0">
                  <a:solidFill>
                    <a:schemeClr val="tx1"/>
                  </a:solidFill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 sz="4200"/>
              </a:p>
            </p:txBody>
          </p:sp>
        </p:grpSp>
      </p:grpSp>
      <p:sp>
        <p:nvSpPr>
          <p:cNvPr id="133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k-SK" noProof="0" smtClean="0"/>
              <a:t>Upravte štýly predlohy textu</a:t>
            </a:r>
          </a:p>
        </p:txBody>
      </p:sp>
      <p:sp>
        <p:nvSpPr>
          <p:cNvPr id="133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k-SK" noProof="0" smtClean="0"/>
              <a:t>Upravte štýl predlohy podnadpisov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2517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7FFBB-1BC6-454C-A756-736C780099D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3310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3E3F-0A7B-4D80-9635-63941FE912B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0029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E4E7-C8EE-4119-A2C5-8D5F4496981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2368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10363200" cy="21891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219200" y="3941763"/>
            <a:ext cx="10363200" cy="218916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9EF4A-3FB4-4BE1-B791-AB134304E2B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1000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BE0AA-D4B9-4925-87BA-F58E1E7758D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0398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1219200" y="277813"/>
            <a:ext cx="10363200" cy="58531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0AA08-AF93-476E-A798-FC10F71963D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82531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FC99B-6FA1-43D0-82CD-0A1C2471A9BE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A02B-7EDD-491A-8E83-5CFE3419F0E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1208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0E0F-8A94-4F57-AA39-8209644EB49F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A92F-4B46-4790-97E8-637706B919E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11106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8933B-8306-44B8-890F-DC519AA73099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F79F-62CD-4B82-846E-09338E6223C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74929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AD27-30B4-409F-90C3-DF2CB460F4B9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1E7C-8317-40A1-B312-29950E3C47A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76856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9FE9-C118-4DAD-B298-C81AB4AA552E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82EB-6EF7-4996-B206-A75F669678D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0713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textu 20"/>
          <p:cNvSpPr>
            <a:spLocks noGrp="1"/>
          </p:cNvSpPr>
          <p:nvPr>
            <p:ph type="body" sz="quarter" idx="13"/>
          </p:nvPr>
        </p:nvSpPr>
        <p:spPr>
          <a:xfrm>
            <a:off x="-1104900" y="0"/>
            <a:ext cx="1219200" cy="9144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CEB6D-0F2D-4F05-B607-7C055D25483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9138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95E84-6819-40ED-AB1C-852A19E9D72C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1058C-1EEF-4B56-974F-675C60529FA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7772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16028-D89D-4898-941E-950B3BDA4922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595D0-A508-4009-90B3-9ADD8D4D471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4460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96AB0-1674-4B74-8834-4C7397C401BB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99CF-B71B-44CE-8402-67D529652FA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05021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AC805-7F8D-403B-902C-DA6FB488507D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6734-9D06-4D94-B6B2-65CF5599A4C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0763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5C8E7-CB76-423A-865F-B0AEE3DE5A4C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0D6D-0CDB-46DD-87CB-33D7865EE4B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57973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16D4-6753-441F-AA68-709DF82DD455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F39E-8C21-4F98-89D0-FDF11611111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41441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B1C8-1179-48CD-AAE4-348E1C7BD3CC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E5ED-801C-4374-83FC-88D06F6DEF2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70068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9B36-7D73-4931-B5B4-33DBEA344361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19365-A14F-418F-ACE6-8AA3BEDF4AC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76837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C888E-8EAB-4515-ADF9-41820DAA098A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F0BB-19BA-49DA-9824-B223042F751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07962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DF1F-6F4B-44F2-B3BB-84B06E7B0434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D49A0-A980-489E-9230-04CCE15E75C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4856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835F9-8FD2-47AB-A34A-499056C923C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80043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3FFE-4780-4537-9A0A-F1C8F7C3F07F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2497-865C-44B7-B332-06E98C5A893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1607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7A0D-43F7-4855-BA12-25206B9DD6C7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563BE-07F3-43A2-B67F-0F7B7D7D716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56518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158C-4524-4BDA-BD5E-30D293C99521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CF60-4C40-4B27-941C-3E1A7028F78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4682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8253-974A-4EF7-96B9-18ECAAE4D238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3D82-F164-4FC2-A0EC-0D9FF51FAC6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16384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37A6-DAA1-4B64-8BAD-B7FEE851CFFE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1993-400C-4799-AF4D-18A8658944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00566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6AE0-4AA3-4DF1-B83B-0A109CFB6223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3C5C-3FC5-4D8E-B345-C01D4C26580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01493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372F-02A6-4365-9527-ADE1CD8E760E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26AB-FE2C-4A97-AF30-7983C3C84A8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3117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FFAB2-CA43-476D-8D3C-042F9B8F58B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6577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5F20-CF99-4CCD-8B1C-5B98A54ACB5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6843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4711A-58A6-417A-B79B-2A33E78F0A7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795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FE90F-EFE3-4CCF-9651-1A05CC00F40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372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C273-0072-4DB5-AB6A-35884217A89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4941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8A5FF-9FB3-4CB9-9BF0-0E89C805A0C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6244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 smtClean="0">
                <a:solidFill>
                  <a:schemeClr val="tx1"/>
                </a:solidFill>
                <a:cs typeface="+mn-cs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z="2400" smtClean="0">
                  <a:solidFill>
                    <a:schemeClr val="tx1"/>
                  </a:solidFill>
                  <a:cs typeface="+mn-cs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 sz="4200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1"/>
            <a:ext cx="10363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132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2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2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A23BE-8CA4-4D7E-9D87-0F67699D2F4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 sz="4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48FDFAA-4225-4885-9EA3-489A70EA189F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C2C50F-8D9F-417D-B7BC-3DA717903D1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3075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8A5F2A1-4534-450F-B3F6-9E415EFC92A0}" type="datetimeFigureOut">
              <a:rPr lang="sk-SK"/>
              <a:pPr>
                <a:defRPr/>
              </a:pPr>
              <a:t>21. 6. 2023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997223-25BE-405B-AC85-A216D65402E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roslav.jankovic@nlcsk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2/435/vyhlasene_zneni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2/436/vyhlasene_zneni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2/436/vyhlasene_zneni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3/202301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r.sk/index.php?navID=126&amp;year=202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r.sk/index.php?navID=126&amp;year=202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r.sk/index.php?navID=126&amp;year=202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r.sk/index.php?navID=126&amp;year=202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r.sk/index.php?navID=126&amp;year=202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r.sk/index.php?navID=126&amp;year=202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r.sk/index.php?navID=126&amp;year=202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psr.sk/resources/documents/23631.pdf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2/435/vyhlasene_zneni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psr.sk/index.php?navID=126&amp;year=2023" TargetMode="External"/><Relationship Id="rId4" Type="http://schemas.openxmlformats.org/officeDocument/2006/relationships/hyperlink" Target="https://www.slov-lex.sk/pravne-predpisy/SK/ZZ/2023/3/2023011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2/435/vyhlasene_zneni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2/435/vyhlasene_zneni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19E1962-6C3B-0AF1-F939-42DAED665F55}"/>
              </a:ext>
            </a:extLst>
          </p:cNvPr>
          <p:cNvSpPr txBox="1"/>
          <p:nvPr/>
        </p:nvSpPr>
        <p:spPr>
          <a:xfrm>
            <a:off x="1271463" y="1628800"/>
            <a:ext cx="10505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dirty="0" err="1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Agrolesníctvo</a:t>
            </a:r>
            <a:r>
              <a:rPr lang="sk-SK" sz="30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zakladanie líniových vegetačných prvkov, </a:t>
            </a:r>
            <a:r>
              <a:rPr lang="sk-SK" sz="30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zalesňovanie poľnohospodárskej </a:t>
            </a:r>
            <a:r>
              <a:rPr lang="sk-SK" sz="30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pôdy – pravidlá poskytovania podpory na neprojektové </a:t>
            </a:r>
            <a:r>
              <a:rPr lang="sk-SK" sz="30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opatrenia Strategického </a:t>
            </a:r>
            <a:r>
              <a:rPr lang="sk-SK" sz="30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plánu SPP 2023 – 2027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C2BE4E2-0461-357F-761D-3C5D9A7E35A8}"/>
              </a:ext>
            </a:extLst>
          </p:cNvPr>
          <p:cNvSpPr txBox="1"/>
          <p:nvPr/>
        </p:nvSpPr>
        <p:spPr>
          <a:xfrm>
            <a:off x="1306176" y="3513782"/>
            <a:ext cx="2989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Jaroslav Jankovič, CSc.</a:t>
            </a:r>
          </a:p>
          <a:p>
            <a:r>
              <a:rPr lang="sk-SK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Národné lesnícke centrum</a:t>
            </a:r>
          </a:p>
          <a:p>
            <a:r>
              <a:rPr lang="sk-SK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jaroslav.jankovic@nlcsk.org</a:t>
            </a:r>
            <a:r>
              <a:rPr lang="sk-SK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k-SK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56" y="3553585"/>
            <a:ext cx="6288531" cy="288224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2" y="4616745"/>
            <a:ext cx="4042409" cy="181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17" name="Text odrážky na snímke"/>
          <p:cNvSpPr txBox="1">
            <a:spLocks/>
          </p:cNvSpPr>
          <p:nvPr/>
        </p:nvSpPr>
        <p:spPr>
          <a:xfrm>
            <a:off x="989627" y="1556792"/>
            <a:ext cx="10578981" cy="1152127"/>
          </a:xfrm>
          <a:prstGeom prst="rect">
            <a:avLst/>
          </a:prstGeom>
        </p:spPr>
        <p:txBody>
          <a:bodyPr numCol="1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k-SK" sz="2400" b="1" kern="0" dirty="0" smtClean="0"/>
              <a:t>Nariadenie vlády SR č. 435 </a:t>
            </a:r>
            <a:r>
              <a:rPr lang="sk-SK" sz="1800" kern="0" dirty="0" smtClean="0"/>
              <a:t>z 30. novembra 2022, ktorým sa ustanovujú požiadavky na udržiavanie poľnohospodárskej plochy, aktívneho poľnohospodára a </a:t>
            </a:r>
            <a:r>
              <a:rPr lang="sk-SK" sz="1800" kern="0" dirty="0" err="1" smtClean="0"/>
              <a:t>kondicionality</a:t>
            </a:r>
            <a:r>
              <a:rPr lang="sk-SK" sz="1800" kern="0" dirty="0" smtClean="0"/>
              <a:t> </a:t>
            </a:r>
            <a:r>
              <a:rPr lang="sk-SK" sz="1800" kern="0" dirty="0" smtClean="0">
                <a:hlinkClick r:id="rId3"/>
              </a:rPr>
              <a:t>https://www.slov-lex.sk/pravne-predpisy/SK/ZZ/2022/435/vyhlasene_znenie.html</a:t>
            </a:r>
            <a:r>
              <a:rPr lang="sk-SK" sz="1800" kern="0" dirty="0" smtClean="0"/>
              <a:t>  </a:t>
            </a:r>
          </a:p>
          <a:p>
            <a:pPr>
              <a:spcBef>
                <a:spcPts val="0"/>
              </a:spcBef>
            </a:pPr>
            <a:endParaRPr lang="sk-SK" sz="2400" kern="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33597" y="2636912"/>
            <a:ext cx="10301288" cy="393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2	Vymedzenie pojmov</a:t>
            </a:r>
          </a:p>
          <a:p>
            <a:pPr marL="0" indent="0" defTabSz="1080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dirty="0">
                <a:cs typeface="Calibri" panose="020F0502020204030204" pitchFamily="34" charset="0"/>
              </a:rPr>
              <a:t>Na účely tohto nariadenia vlády sa rozumie:</a:t>
            </a:r>
          </a:p>
          <a:p>
            <a:pPr marL="288000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 startAt="7"/>
              <a:defRPr/>
            </a:pPr>
            <a:r>
              <a:rPr lang="sk-SK" altLang="sk-SK" sz="1600" b="1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agrolesníckym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systémom</a:t>
            </a:r>
          </a:p>
          <a:p>
            <a:pPr marL="288000" lvl="1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rabicPeriod"/>
              <a:defRPr/>
            </a:pPr>
            <a:r>
              <a:rPr lang="sk-SK" altLang="sk-SK" sz="1600" dirty="0" smtClean="0">
                <a:cs typeface="Calibri" panose="020F0502020204030204" pitchFamily="34" charset="0"/>
              </a:rPr>
              <a:t>....</a:t>
            </a:r>
            <a:endParaRPr lang="sk-SK" altLang="sk-SK" sz="1600" dirty="0">
              <a:cs typeface="Calibri" panose="020F0502020204030204" pitchFamily="34" charset="0"/>
            </a:endParaRPr>
          </a:p>
          <a:p>
            <a:pPr marL="288000" lvl="1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rabicPeriod"/>
              <a:defRPr/>
            </a:pPr>
            <a:r>
              <a:rPr lang="sk-SK" altLang="sk-SK" sz="1600" dirty="0" smtClean="0">
                <a:cs typeface="Calibri" panose="020F0502020204030204" pitchFamily="34" charset="0"/>
              </a:rPr>
              <a:t>....</a:t>
            </a:r>
            <a:endParaRPr lang="sk-SK" altLang="sk-SK" sz="1600" dirty="0">
              <a:cs typeface="Calibri" panose="020F0502020204030204" pitchFamily="34" charset="0"/>
            </a:endParaRPr>
          </a:p>
          <a:p>
            <a:pPr marL="288000" lvl="1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rabicPeriod"/>
              <a:defRPr/>
            </a:pPr>
            <a:r>
              <a:rPr lang="sk-SK" altLang="sk-SK" sz="1600" dirty="0" smtClean="0">
                <a:cs typeface="Calibri" panose="020F0502020204030204" pitchFamily="34" charset="0"/>
              </a:rPr>
              <a:t>trvalý trávny porast udržiavaný spásaním hospodárskymi zvieratami evidovanými v </a:t>
            </a:r>
            <a:r>
              <a:rPr lang="sk-SK" altLang="sk-SK" sz="1600" dirty="0">
                <a:cs typeface="Calibri" panose="020F0502020204030204" pitchFamily="34" charset="0"/>
              </a:rPr>
              <a:t>centrálnom </a:t>
            </a:r>
            <a:r>
              <a:rPr lang="sk-SK" altLang="sk-SK" sz="1600" dirty="0" smtClean="0">
                <a:cs typeface="Calibri" panose="020F0502020204030204" pitchFamily="34" charset="0"/>
              </a:rPr>
              <a:t>registri hospodárskych zvierat s </a:t>
            </a:r>
            <a:r>
              <a:rPr lang="sk-SK" altLang="sk-SK" sz="1600" dirty="0">
                <a:cs typeface="Calibri" panose="020F0502020204030204" pitchFamily="34" charset="0"/>
              </a:rPr>
              <a:t>priemerným </a:t>
            </a:r>
            <a:r>
              <a:rPr lang="sk-SK" altLang="sk-SK" sz="1600" dirty="0" smtClean="0">
                <a:cs typeface="Calibri" panose="020F0502020204030204" pitchFamily="34" charset="0"/>
              </a:rPr>
              <a:t>zaťažením v období od 1. júna do 30</a:t>
            </a:r>
            <a:r>
              <a:rPr lang="sk-SK" altLang="sk-SK" sz="1600" dirty="0">
                <a:cs typeface="Calibri" panose="020F0502020204030204" pitchFamily="34" charset="0"/>
              </a:rPr>
              <a:t>. </a:t>
            </a:r>
            <a:r>
              <a:rPr lang="sk-SK" altLang="sk-SK" sz="1600" dirty="0" smtClean="0">
                <a:cs typeface="Calibri" panose="020F0502020204030204" pitchFamily="34" charset="0"/>
              </a:rPr>
              <a:t>septembra najmenej 0,3 dobytčej jednotky na hektár so </a:t>
            </a:r>
            <a:r>
              <a:rPr lang="sk-SK" altLang="sk-SK" sz="1600" b="1" dirty="0" smtClean="0">
                <a:cs typeface="Calibri" panose="020F0502020204030204" pitchFamily="34" charset="0"/>
              </a:rPr>
              <a:t>stromami</a:t>
            </a:r>
            <a:r>
              <a:rPr lang="sk-SK" altLang="sk-SK" sz="1600" dirty="0" smtClean="0">
                <a:cs typeface="Calibri" panose="020F0502020204030204" pitchFamily="34" charset="0"/>
              </a:rPr>
              <a:t>, ktoré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nie sú rýchlorastúcimi </a:t>
            </a:r>
            <a:r>
              <a:rPr lang="sk-SK" altLang="sk-SK" sz="1600" b="1" dirty="0">
                <a:cs typeface="Calibri" panose="020F0502020204030204" pitchFamily="34" charset="0"/>
              </a:rPr>
              <a:t>drevinami</a:t>
            </a:r>
            <a:r>
              <a:rPr lang="sk-SK" altLang="sk-SK" sz="1600" dirty="0" smtClean="0">
                <a:cs typeface="Calibri" panose="020F0502020204030204" pitchFamily="34" charset="0"/>
              </a:rPr>
              <a:t>, vo forme:</a:t>
            </a:r>
          </a:p>
          <a:p>
            <a:pPr marL="576000" lvl="3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3a. stromoradia </a:t>
            </a:r>
            <a:r>
              <a:rPr lang="sk-SK" altLang="sk-SK" sz="1600" b="1" dirty="0">
                <a:cs typeface="Calibri" panose="020F0502020204030204" pitchFamily="34" charset="0"/>
              </a:rPr>
              <a:t>s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najmenšou vzdialenosťou radov stromov 12 metrov a najmenšou vzdialenosťou medzi stromami 3 metre</a:t>
            </a:r>
            <a:r>
              <a:rPr lang="sk-SK" altLang="sk-SK" sz="1600" b="1" dirty="0">
                <a:cs typeface="Calibri" panose="020F0502020204030204" pitchFamily="34" charset="0"/>
              </a:rPr>
              <a:t>,</a:t>
            </a:r>
          </a:p>
          <a:p>
            <a:pPr marL="576000" lvl="3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3b. roztrúsených </a:t>
            </a:r>
            <a:r>
              <a:rPr lang="sk-SK" altLang="sk-SK" sz="1600" b="1" dirty="0" smtClean="0">
                <a:cs typeface="Calibri" panose="020F0502020204030204" pitchFamily="34" charset="0"/>
              </a:rPr>
              <a:t>stromov s najmenšou vzdialenosťou medzi stromami 8 metrov alebo</a:t>
            </a:r>
            <a:endParaRPr lang="sk-SK" altLang="sk-SK" sz="1600" b="1" dirty="0">
              <a:cs typeface="Calibri" panose="020F0502020204030204" pitchFamily="34" charset="0"/>
            </a:endParaRPr>
          </a:p>
          <a:p>
            <a:pPr marL="576000" lvl="3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3c. skupín 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, ktoré nepresiahnu 400 m</a:t>
            </a:r>
            <a:r>
              <a:rPr lang="sk-SK" altLang="sk-SK" sz="1600" b="1" baseline="30000" dirty="0" smtClean="0">
                <a:cs typeface="Calibri" panose="020F0502020204030204" pitchFamily="34" charset="0"/>
              </a:rPr>
              <a:t>2</a:t>
            </a:r>
            <a:r>
              <a:rPr lang="sk-SK" altLang="sk-SK" sz="1600" b="1" dirty="0" smtClean="0">
                <a:cs typeface="Calibri" panose="020F0502020204030204" pitchFamily="34" charset="0"/>
              </a:rPr>
              <a:t> </a:t>
            </a:r>
            <a:r>
              <a:rPr lang="sk-SK" altLang="sk-SK" sz="1600" b="1" dirty="0">
                <a:cs typeface="Calibri" panose="020F0502020204030204" pitchFamily="34" charset="0"/>
              </a:rPr>
              <a:t>súvislej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plochy na hektár, pričom na každom započítanom hektári môže byť len jedna skupina drevín v ktorej počet drevín nepresiahne 20 ks, a ak trávy a iné bylinné krmoviny tvoria väčšinu rastlín a počet stromov</a:t>
            </a:r>
            <a:r>
              <a:rPr lang="sk-SK" altLang="sk-SK" sz="1600" b="1" dirty="0">
                <a:cs typeface="Calibri" panose="020F0502020204030204" pitchFamily="34" charset="0"/>
              </a:rPr>
              <a:t>, z </a:t>
            </a:r>
            <a:r>
              <a:rPr lang="sk-SK" altLang="sk-SK" sz="1600" b="1" dirty="0" smtClean="0">
                <a:cs typeface="Calibri" panose="020F0502020204030204" pitchFamily="34" charset="0"/>
              </a:rPr>
              <a:t>ktorých sa nezberá úroda je 80 až 120 stromov na hektár</a:t>
            </a:r>
            <a:endParaRPr lang="sk-SK" altLang="sk-SK" sz="1600" b="1" dirty="0" smtClean="0">
              <a:latin typeface="Helvetica Neue"/>
              <a:cs typeface="Calibri" panose="020F0502020204030204" pitchFamily="34" charset="0"/>
            </a:endParaRPr>
          </a:p>
          <a:p>
            <a:pPr marL="742950" indent="-74295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 startAt="7"/>
              <a:defRPr/>
            </a:pPr>
            <a:endParaRPr lang="sk-SK" altLang="sk-SK" sz="1600" b="1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628800"/>
            <a:ext cx="8645103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436 </a:t>
            </a:r>
            <a:r>
              <a:rPr lang="sk-SK" sz="1800" dirty="0" smtClean="0">
                <a:solidFill>
                  <a:schemeClr val="tx1"/>
                </a:solidFill>
              </a:rPr>
              <a:t>z 30. novembra 2022, ktorým sa ustanovujú pravidlá poskytovania podpory v poľnohospodárstve formou priamych platieb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800" dirty="0" smtClean="0">
                <a:hlinkClick r:id="rId3"/>
              </a:rPr>
              <a:t>https</a:t>
            </a:r>
            <a:r>
              <a:rPr lang="sk-SK" sz="1800" dirty="0">
                <a:hlinkClick r:id="rId3"/>
              </a:rPr>
              <a:t>://</a:t>
            </a:r>
            <a:r>
              <a:rPr lang="sk-SK" sz="1800" dirty="0" smtClean="0">
                <a:hlinkClick r:id="rId3"/>
              </a:rPr>
              <a:t>www.slov-lex.sk/pravne-predpisy/SK/ZZ/2022/436/vyhlasene_znenie.html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055441" y="2823603"/>
            <a:ext cx="10513168" cy="375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4</a:t>
            </a:r>
            <a:r>
              <a:rPr lang="sk-SK" altLang="sk-SK" sz="2400" b="1" dirty="0">
                <a:cs typeface="Calibri" panose="020F0502020204030204" pitchFamily="34" charset="0"/>
              </a:rPr>
              <a:t>	Plocha, </a:t>
            </a:r>
            <a:r>
              <a:rPr lang="sk-SK" altLang="sk-SK" sz="2400" b="1" dirty="0" smtClean="0">
                <a:cs typeface="Calibri" panose="020F0502020204030204" pitchFamily="34" charset="0"/>
              </a:rPr>
              <a:t>na ktorú možno poskytnúť podporu</a:t>
            </a:r>
            <a:endParaRPr lang="sk-SK" altLang="sk-SK" sz="2400" b="1" kern="0" dirty="0" smtClean="0">
              <a:latin typeface="Helvetica Neue"/>
              <a:cs typeface="Calibri" panose="020F0502020204030204" pitchFamily="34" charset="0"/>
            </a:endParaRPr>
          </a:p>
          <a:p>
            <a:pPr marL="0" indent="0" defTabSz="1080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(1) Plocha,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na ktorú možno poskytnúť podporu predstavuje </a:t>
            </a:r>
            <a:r>
              <a:rPr lang="sk-SK" altLang="sk-SK" sz="1600" b="1" dirty="0">
                <a:cs typeface="Calibri" panose="020F0502020204030204" pitchFamily="34" charset="0"/>
              </a:rPr>
              <a:t>plochu</a:t>
            </a:r>
            <a:r>
              <a:rPr lang="sk-SK" altLang="sk-SK" sz="1600" b="1" dirty="0" smtClean="0">
                <a:cs typeface="Calibri" panose="020F0502020204030204" pitchFamily="34" charset="0"/>
              </a:rPr>
              <a:t>, ktorú má poľnohospodár k </a:t>
            </a:r>
            <a:r>
              <a:rPr lang="sk-SK" altLang="sk-SK" sz="1600" b="1" dirty="0">
                <a:cs typeface="Calibri" panose="020F0502020204030204" pitchFamily="34" charset="0"/>
              </a:rPr>
              <a:t>dispozícii (</a:t>
            </a:r>
            <a:r>
              <a:rPr lang="sk-SK" altLang="sk-SK" sz="1600" b="1" dirty="0" smtClean="0">
                <a:cs typeface="Calibri" panose="020F0502020204030204" pitchFamily="34" charset="0"/>
              </a:rPr>
              <a:t>ďalej len „oprávnená plocha“) a ktorá je</a:t>
            </a:r>
          </a:p>
          <a:p>
            <a:pPr marL="288000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poľnohospodárskou plochou</a:t>
            </a:r>
            <a:r>
              <a:rPr lang="sk-SK" altLang="sk-SK" sz="1600" b="1" dirty="0" smtClean="0">
                <a:cs typeface="Calibri" panose="020F0502020204030204" pitchFamily="34" charset="0"/>
              </a:rPr>
              <a:t>, ktorá sa počas kalendárneho roka, na ktorý sa žiada o podporu, využíva na poľnohospodársku činnosť</a:t>
            </a:r>
            <a:r>
              <a:rPr lang="sk-SK" altLang="sk-SK" sz="1600" b="1" dirty="0">
                <a:cs typeface="Calibri" panose="020F0502020204030204" pitchFamily="34" charset="0"/>
              </a:rPr>
              <a:t>...</a:t>
            </a:r>
            <a:endParaRPr lang="sk-SK" altLang="sk-SK" sz="1600" b="1" kern="0" dirty="0" smtClean="0">
              <a:latin typeface="Helvetica Neue"/>
              <a:cs typeface="Calibri" panose="020F0502020204030204" pitchFamily="34" charset="0"/>
            </a:endParaRPr>
          </a:p>
          <a:p>
            <a:pPr marL="288000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plochou, </a:t>
            </a:r>
            <a:r>
              <a:rPr lang="sk-SK" altLang="sk-SK" sz="1600" b="1" dirty="0" smtClean="0">
                <a:cs typeface="Calibri" panose="020F0502020204030204" pitchFamily="34" charset="0"/>
              </a:rPr>
              <a:t>ktorá je</a:t>
            </a:r>
            <a:endParaRPr lang="sk-SK" altLang="sk-SK" sz="1600" dirty="0">
              <a:latin typeface="Helvetica Neue"/>
              <a:cs typeface="Calibri" panose="020F0502020204030204" pitchFamily="34" charset="0"/>
            </a:endParaRPr>
          </a:p>
          <a:p>
            <a:pPr marL="288000" lvl="2" indent="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rabicPeriod"/>
              <a:defRPr/>
            </a:pPr>
            <a:r>
              <a:rPr lang="sk-SK" altLang="sk-SK" sz="1600" dirty="0" smtClean="0">
                <a:cs typeface="Calibri" panose="020F0502020204030204" pitchFamily="34" charset="0"/>
              </a:rPr>
              <a:t> pokrytá </a:t>
            </a:r>
            <a:r>
              <a:rPr lang="sk-SK" altLang="sk-SK" sz="1600" dirty="0" smtClean="0">
                <a:solidFill>
                  <a:srgbClr val="FF0000"/>
                </a:solidFill>
                <a:cs typeface="Calibri" panose="020F0502020204030204" pitchFamily="34" charset="0"/>
              </a:rPr>
              <a:t>krajinnými prvkami</a:t>
            </a:r>
            <a:r>
              <a:rPr lang="sk-SK" altLang="sk-SK" sz="1600" dirty="0" smtClean="0">
                <a:cs typeface="Calibri" panose="020F0502020204030204" pitchFamily="34" charset="0"/>
              </a:rPr>
              <a:t>, na ktoré sa vzťahuje povinnosť ich zachovania,</a:t>
            </a:r>
            <a:endParaRPr lang="sk-SK" altLang="sk-SK" sz="1600" dirty="0" smtClean="0">
              <a:latin typeface="Helvetica Neue"/>
              <a:cs typeface="Calibri" panose="020F0502020204030204" pitchFamily="34" charset="0"/>
            </a:endParaRPr>
          </a:p>
          <a:p>
            <a:pPr marL="288000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plochou, </a:t>
            </a:r>
            <a:r>
              <a:rPr lang="sk-SK" altLang="sk-SK" sz="1600" b="1" dirty="0" smtClean="0">
                <a:cs typeface="Calibri" panose="020F0502020204030204" pitchFamily="34" charset="0"/>
              </a:rPr>
              <a:t>ktorá oprávňuje na priamu platbu podľa </a:t>
            </a:r>
            <a:r>
              <a:rPr lang="sk-SK" altLang="sk-SK" sz="1600" b="1" dirty="0">
                <a:cs typeface="Calibri" panose="020F0502020204030204" pitchFamily="34" charset="0"/>
              </a:rPr>
              <a:t>§ 7 </a:t>
            </a:r>
            <a:r>
              <a:rPr lang="sk-SK" altLang="sk-SK" sz="1600" b="1" dirty="0" smtClean="0">
                <a:cs typeface="Calibri" panose="020F0502020204030204" pitchFamily="34" charset="0"/>
              </a:rPr>
              <a:t>alebo podľa osobitného predpisu a ktorá nie je oprávnenou plochou podľa </a:t>
            </a:r>
            <a:r>
              <a:rPr lang="sk-SK" altLang="sk-SK" sz="1600" b="1" dirty="0">
                <a:cs typeface="Calibri" panose="020F0502020204030204" pitchFamily="34" charset="0"/>
              </a:rPr>
              <a:t>písmena a</a:t>
            </a:r>
            <a:r>
              <a:rPr lang="sk-SK" altLang="sk-SK" sz="1600" b="1" dirty="0" smtClean="0">
                <a:cs typeface="Calibri" panose="020F0502020204030204" pitchFamily="34" charset="0"/>
              </a:rPr>
              <a:t>) alebo </a:t>
            </a:r>
            <a:r>
              <a:rPr lang="sk-SK" altLang="sk-SK" sz="1600" b="1" dirty="0">
                <a:cs typeface="Calibri" panose="020F0502020204030204" pitchFamily="34" charset="0"/>
              </a:rPr>
              <a:t>písmena b)</a:t>
            </a:r>
            <a:endParaRPr lang="sk-SK" altLang="sk-SK" sz="1600" b="1" dirty="0" smtClean="0">
              <a:latin typeface="Helvetica Neue"/>
              <a:cs typeface="Calibri" panose="020F0502020204030204" pitchFamily="34" charset="0"/>
            </a:endParaRPr>
          </a:p>
          <a:p>
            <a:pPr marL="288000" lvl="2" indent="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rabicPeriod"/>
              <a:defRPr/>
            </a:pPr>
            <a:r>
              <a:rPr lang="sk-SK" altLang="sk-SK" sz="1600" dirty="0" smtClean="0">
                <a:cs typeface="Calibri" panose="020F0502020204030204" pitchFamily="34" charset="0"/>
              </a:rPr>
              <a:t> počas trvania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záväzku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zalesňovania</a:t>
            </a:r>
            <a:r>
              <a:rPr lang="sk-SK" altLang="sk-SK" sz="1600" b="1" dirty="0" smtClean="0">
                <a:cs typeface="Calibri" panose="020F0502020204030204" pitchFamily="34" charset="0"/>
              </a:rPr>
              <a:t> </a:t>
            </a:r>
            <a:r>
              <a:rPr lang="sk-SK" altLang="sk-SK" sz="1600" dirty="0" smtClean="0">
                <a:cs typeface="Calibri" panose="020F0502020204030204" pitchFamily="34" charset="0"/>
              </a:rPr>
              <a:t>prijatého poľnohospodárom podľa osobitného predpisu </a:t>
            </a:r>
          </a:p>
          <a:p>
            <a:pPr marL="288000" lvl="3" indent="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None/>
              <a:defRPr/>
            </a:pPr>
            <a:r>
              <a:rPr lang="sk-SK" altLang="sk-SK" sz="1600" dirty="0">
                <a:cs typeface="Calibri" panose="020F0502020204030204" pitchFamily="34" charset="0"/>
              </a:rPr>
              <a:t> </a:t>
            </a:r>
            <a:r>
              <a:rPr lang="sk-SK" altLang="sk-SK" sz="1600" dirty="0" smtClean="0">
                <a:cs typeface="Calibri" panose="020F0502020204030204" pitchFamily="34" charset="0"/>
              </a:rPr>
              <a:t>alebo</a:t>
            </a:r>
            <a:endParaRPr lang="sk-SK" altLang="sk-SK" sz="1600" dirty="0">
              <a:cs typeface="Calibri" panose="020F0502020204030204" pitchFamily="34" charset="0"/>
            </a:endParaRPr>
          </a:p>
          <a:p>
            <a:pPr marL="288000" lvl="2" indent="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rabicPeriod"/>
              <a:defRPr/>
            </a:pPr>
            <a:r>
              <a:rPr lang="sk-SK" altLang="sk-SK" sz="1600" dirty="0" smtClean="0">
                <a:cs typeface="Calibri" panose="020F0502020204030204" pitchFamily="34" charset="0"/>
              </a:rPr>
              <a:t> pokrytá </a:t>
            </a:r>
            <a:r>
              <a:rPr lang="sk-SK" altLang="sk-SK" sz="1600" b="1" dirty="0" smtClean="0">
                <a:cs typeface="Calibri" panose="020F0502020204030204" pitchFamily="34" charset="0"/>
              </a:rPr>
              <a:t>líniovou výsadbou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 </a:t>
            </a:r>
            <a:r>
              <a:rPr lang="sk-SK" altLang="sk-SK" sz="1600" dirty="0" smtClean="0">
                <a:cs typeface="Calibri" panose="020F0502020204030204" pitchFamily="34" charset="0"/>
              </a:rPr>
              <a:t>alebo výsadbou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 vo forme vetrolamov na ornej pôde </a:t>
            </a:r>
            <a:r>
              <a:rPr lang="sk-SK" altLang="sk-SK" sz="1600" dirty="0" smtClean="0">
                <a:cs typeface="Calibri" panose="020F0502020204030204" pitchFamily="34" charset="0"/>
              </a:rPr>
              <a:t>počas trvania záväzku prijatého poľnohospodárom podľa osobitného predpisu.</a:t>
            </a:r>
            <a:endParaRPr lang="sk-SK" altLang="sk-SK" sz="1600" dirty="0">
              <a:latin typeface="Helvetica Neue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628800"/>
            <a:ext cx="8645103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436 </a:t>
            </a:r>
            <a:r>
              <a:rPr lang="sk-SK" sz="1800" dirty="0" smtClean="0">
                <a:solidFill>
                  <a:schemeClr val="tx1"/>
                </a:solidFill>
              </a:rPr>
              <a:t>z 30. novembra 2022, ktorým sa ustanovujú pravidlá poskytovania podpory v poľnohospodárstve formou priamych platieb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800" dirty="0" smtClean="0">
                <a:hlinkClick r:id="rId3"/>
              </a:rPr>
              <a:t>https</a:t>
            </a:r>
            <a:r>
              <a:rPr lang="sk-SK" sz="1800" dirty="0">
                <a:hlinkClick r:id="rId3"/>
              </a:rPr>
              <a:t>://</a:t>
            </a:r>
            <a:r>
              <a:rPr lang="sk-SK" sz="1800" dirty="0" smtClean="0">
                <a:hlinkClick r:id="rId3"/>
              </a:rPr>
              <a:t>www.slov-lex.sk/pravne-predpisy/SK/ZZ/2022/436/vyhlasene_znenie.html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55440" y="2890663"/>
            <a:ext cx="10085263" cy="320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4</a:t>
            </a:r>
            <a:r>
              <a:rPr lang="sk-SK" altLang="sk-SK" sz="2400" b="1" dirty="0">
                <a:cs typeface="Calibri" panose="020F0502020204030204" pitchFamily="34" charset="0"/>
              </a:rPr>
              <a:t>	Plocha, </a:t>
            </a:r>
            <a:r>
              <a:rPr lang="sk-SK" altLang="sk-SK" sz="2400" b="1" dirty="0" smtClean="0">
                <a:cs typeface="Calibri" panose="020F0502020204030204" pitchFamily="34" charset="0"/>
              </a:rPr>
              <a:t>na ktorú možno poskytnúť podporu</a:t>
            </a:r>
            <a:endParaRPr lang="sk-SK" altLang="sk-SK" sz="2400" b="1" kern="0" dirty="0" smtClean="0">
              <a:latin typeface="Helvetica Neue"/>
              <a:cs typeface="Calibri" panose="020F0502020204030204" pitchFamily="34" charset="0"/>
            </a:endParaRPr>
          </a:p>
          <a:p>
            <a:pPr marL="0" indent="-720000" defTabSz="108000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(</a:t>
            </a:r>
            <a:r>
              <a:rPr lang="sk-SK" altLang="sk-SK" sz="1600" b="1" dirty="0">
                <a:cs typeface="Calibri" panose="020F0502020204030204" pitchFamily="34" charset="0"/>
              </a:rPr>
              <a:t>2</a:t>
            </a:r>
            <a:r>
              <a:rPr lang="sk-SK" altLang="sk-SK" sz="1600" b="1" dirty="0" smtClean="0">
                <a:cs typeface="Calibri" panose="020F0502020204030204" pitchFamily="34" charset="0"/>
              </a:rPr>
              <a:t>) </a:t>
            </a:r>
            <a:r>
              <a:rPr lang="sk-SK" altLang="sk-SK" sz="1600" b="1" dirty="0">
                <a:cs typeface="Calibri" panose="020F0502020204030204" pitchFamily="34" charset="0"/>
              </a:rPr>
              <a:t>Plocha,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na ktorej sa nachádzajú roztrúsené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stromy</a:t>
            </a:r>
            <a:r>
              <a:rPr lang="sk-SK" altLang="sk-SK" sz="1600" b="1" dirty="0" smtClean="0">
                <a:cs typeface="Calibri" panose="020F0502020204030204" pitchFamily="34" charset="0"/>
              </a:rPr>
              <a:t> sa považuje za plochu podľa</a:t>
            </a:r>
          </a:p>
          <a:p>
            <a:pPr marL="0" indent="-720000" defTabSz="108000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      odseku 1 písm</a:t>
            </a:r>
            <a:r>
              <a:rPr lang="sk-SK" altLang="sk-SK" sz="1600" b="1" dirty="0">
                <a:cs typeface="Calibri" panose="020F0502020204030204" pitchFamily="34" charset="0"/>
              </a:rPr>
              <a:t>. a</a:t>
            </a:r>
            <a:r>
              <a:rPr lang="sk-SK" altLang="sk-SK" sz="1600" b="1" dirty="0" smtClean="0">
                <a:cs typeface="Calibri" panose="020F0502020204030204" pitchFamily="34" charset="0"/>
              </a:rPr>
              <a:t>), ak sú splnené tieto podmienky</a:t>
            </a:r>
            <a:r>
              <a:rPr lang="sk-SK" altLang="sk-SK" sz="1600" b="1" dirty="0">
                <a:cs typeface="Calibri" panose="020F0502020204030204" pitchFamily="34" charset="0"/>
              </a:rPr>
              <a:t>:</a:t>
            </a:r>
          </a:p>
          <a:p>
            <a:pPr marL="288000" indent="-288000" defTabSz="1080000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poľnohospodárske </a:t>
            </a:r>
            <a:r>
              <a:rPr lang="sk-SK" altLang="sk-SK" sz="1600" b="1" dirty="0" smtClean="0">
                <a:cs typeface="Calibri" panose="020F0502020204030204" pitchFamily="34" charset="0"/>
              </a:rPr>
              <a:t>činnosti možno vykonávať podobne ako na poľnohospodárskej ploche bez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</a:t>
            </a:r>
            <a:r>
              <a:rPr lang="sk-SK" altLang="sk-SK" sz="1600" b="1" dirty="0">
                <a:cs typeface="Calibri" panose="020F0502020204030204" pitchFamily="34" charset="0"/>
              </a:rPr>
              <a:t>a</a:t>
            </a:r>
          </a:p>
          <a:p>
            <a:pPr marL="288000" indent="-288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počet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na hektár poľnohospodárskej plochy nepresahuje hustotu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100 stromov/ha</a:t>
            </a:r>
            <a:r>
              <a:rPr lang="sk-SK" altLang="sk-SK" sz="1600" b="1" dirty="0" smtClean="0">
                <a:cs typeface="Calibri" panose="020F0502020204030204" pitchFamily="34" charset="0"/>
              </a:rPr>
              <a:t>; to sa nevzťahuje na roztrúsené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ovocné stromy</a:t>
            </a:r>
            <a:r>
              <a:rPr lang="sk-SK" altLang="sk-SK" sz="1600" b="1" dirty="0" smtClean="0">
                <a:cs typeface="Calibri" panose="020F0502020204030204" pitchFamily="34" charset="0"/>
              </a:rPr>
              <a:t>, z ktorých sa opakovane zberá úroda</a:t>
            </a:r>
            <a:r>
              <a:rPr lang="sk-SK" altLang="sk-SK" sz="1600" b="1" dirty="0">
                <a:cs typeface="Calibri" panose="020F0502020204030204" pitchFamily="34" charset="0"/>
              </a:rPr>
              <a:t>.</a:t>
            </a:r>
            <a:endParaRPr lang="sk-SK" altLang="sk-SK" sz="1600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628800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055440" y="2780928"/>
            <a:ext cx="1051316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1	Predmet úpravy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dirty="0">
                <a:cs typeface="Calibri" panose="020F0502020204030204" pitchFamily="34" charset="0"/>
              </a:rPr>
              <a:t>Toto </a:t>
            </a:r>
            <a:r>
              <a:rPr lang="sk-SK" altLang="sk-SK" sz="1600" dirty="0" smtClean="0">
                <a:cs typeface="Calibri" panose="020F0502020204030204" pitchFamily="34" charset="0"/>
              </a:rPr>
              <a:t>nariadenie vlády ustanovuje pravidlá poskytovania podpory na neprojektové opatrenia Strategického plánu spoločnej poľnohospodárskej politiky (</a:t>
            </a:r>
            <a:r>
              <a:rPr lang="sk-SK" altLang="sk-SK" sz="1600" dirty="0" err="1" smtClean="0">
                <a:cs typeface="Calibri" panose="020F0502020204030204" pitchFamily="34" charset="0"/>
              </a:rPr>
              <a:t>ďalejlen</a:t>
            </a:r>
            <a:r>
              <a:rPr lang="sk-SK" altLang="sk-SK" sz="1600" dirty="0" smtClean="0">
                <a:cs typeface="Calibri" panose="020F0502020204030204" pitchFamily="34" charset="0"/>
              </a:rPr>
              <a:t> „opatrenie</a:t>
            </a:r>
            <a:r>
              <a:rPr lang="sk-SK" altLang="sk-SK" sz="1600" dirty="0">
                <a:cs typeface="Calibri" panose="020F0502020204030204" pitchFamily="34" charset="0"/>
              </a:rPr>
              <a:t>“):</a:t>
            </a: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 startAt="12"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na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založenie </a:t>
            </a:r>
            <a:r>
              <a:rPr lang="sk-SK" altLang="sk-SK" sz="1600" b="1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agrolesníckeho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systému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na poľnohospodárskej ploche a na ochranu a údržbu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 založeného </a:t>
            </a:r>
            <a:r>
              <a:rPr lang="sk-SK" altLang="sk-SK" sz="1600" b="1" dirty="0" err="1" smtClean="0">
                <a:cs typeface="Calibri" panose="020F0502020204030204" pitchFamily="34" charset="0"/>
              </a:rPr>
              <a:t>agrolesníckeho</a:t>
            </a:r>
            <a:r>
              <a:rPr lang="sk-SK" altLang="sk-SK" sz="1600" b="1" dirty="0" smtClean="0">
                <a:cs typeface="Calibri" panose="020F0502020204030204" pitchFamily="34" charset="0"/>
              </a:rPr>
              <a:t> systému</a:t>
            </a:r>
            <a:r>
              <a:rPr lang="sk-SK" altLang="sk-SK" sz="1600" b="1" dirty="0">
                <a:cs typeface="Calibri" panose="020F0502020204030204" pitchFamily="34" charset="0"/>
              </a:rPr>
              <a:t>,</a:t>
            </a: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 startAt="12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na založenie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líniových vegetačných prvkov </a:t>
            </a:r>
            <a:r>
              <a:rPr lang="sk-SK" altLang="sk-SK" sz="1600" b="1" dirty="0" smtClean="0">
                <a:cs typeface="Calibri" panose="020F0502020204030204" pitchFamily="34" charset="0"/>
              </a:rPr>
              <a:t>a na ochranu a údržbu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 v rámci založeného líniového vegetačného prvku</a:t>
            </a:r>
            <a:r>
              <a:rPr lang="sk-SK" altLang="sk-SK" sz="1600" b="1" dirty="0">
                <a:cs typeface="Calibri" panose="020F0502020204030204" pitchFamily="34" charset="0"/>
              </a:rPr>
              <a:t>,</a:t>
            </a: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 startAt="12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na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zalesňovanie ornej pôdy </a:t>
            </a:r>
            <a:r>
              <a:rPr lang="sk-SK" altLang="sk-SK" sz="1600" b="1" dirty="0" smtClean="0">
                <a:cs typeface="Calibri" panose="020F0502020204030204" pitchFamily="34" charset="0"/>
              </a:rPr>
              <a:t>a na ochranu a údržbu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 v rámci zalesnenej pôdy</a:t>
            </a:r>
          </a:p>
        </p:txBody>
      </p:sp>
    </p:spTree>
    <p:extLst>
      <p:ext uri="{BB962C8B-B14F-4D97-AF65-F5344CB8AC3E}">
        <p14:creationId xmlns:p14="http://schemas.microsoft.com/office/powerpoint/2010/main" val="37740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628800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73950" y="2724944"/>
            <a:ext cx="10710682" cy="33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200" b="1" cap="small" dirty="0" smtClean="0">
                <a:cs typeface="Calibri" panose="020F0502020204030204" pitchFamily="34" charset="0"/>
              </a:rPr>
              <a:t>Podpora na založenie </a:t>
            </a:r>
            <a:r>
              <a:rPr lang="sk-SK" altLang="sk-SK" sz="2200" b="1" cap="small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agrolesníckeho</a:t>
            </a:r>
            <a:r>
              <a:rPr lang="sk-SK" altLang="sk-SK" sz="2200" b="1" cap="small" dirty="0" smtClean="0">
                <a:solidFill>
                  <a:srgbClr val="FF0000"/>
                </a:solidFill>
                <a:cs typeface="Calibri" panose="020F0502020204030204" pitchFamily="34" charset="0"/>
              </a:rPr>
              <a:t> systému </a:t>
            </a:r>
            <a:r>
              <a:rPr lang="sk-SK" altLang="sk-SK" sz="2200" b="1" cap="small" dirty="0" smtClean="0">
                <a:cs typeface="Calibri" panose="020F0502020204030204" pitchFamily="34" charset="0"/>
              </a:rPr>
              <a:t>na poľnohospodárskej ploche a na ochranu a údržbu drevín založeného </a:t>
            </a:r>
            <a:r>
              <a:rPr lang="sk-SK" altLang="sk-SK" sz="2200" b="1" cap="small" dirty="0" err="1" smtClean="0">
                <a:cs typeface="Calibri" panose="020F0502020204030204" pitchFamily="34" charset="0"/>
              </a:rPr>
              <a:t>agrolesníckeho</a:t>
            </a:r>
            <a:r>
              <a:rPr lang="sk-SK" altLang="sk-SK" sz="2200" b="1" cap="small" dirty="0" smtClean="0">
                <a:cs typeface="Calibri" panose="020F0502020204030204" pitchFamily="34" charset="0"/>
              </a:rPr>
              <a:t> systému</a:t>
            </a:r>
            <a:endParaRPr lang="sk-SK" altLang="sk-SK" sz="2200" b="1" cap="small" dirty="0">
              <a:cs typeface="Calibri" panose="020F0502020204030204" pitchFamily="34" charset="0"/>
            </a:endParaRP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42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dirty="0">
                <a:cs typeface="Calibri" panose="020F0502020204030204" pitchFamily="34" charset="0"/>
              </a:rPr>
              <a:t>Podpora podľa § 1 písm</a:t>
            </a:r>
            <a:r>
              <a:rPr lang="sk-SK" altLang="sk-SK" sz="1600" dirty="0" smtClean="0">
                <a:cs typeface="Calibri" panose="020F0502020204030204" pitchFamily="34" charset="0"/>
              </a:rPr>
              <a:t>. l) zahŕňa tieto operácie:</a:t>
            </a:r>
            <a:endParaRPr lang="sk-SK" altLang="sk-SK" sz="1600" dirty="0">
              <a:cs typeface="Calibri" panose="020F0502020204030204" pitchFamily="34" charset="0"/>
            </a:endParaRP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založenie </a:t>
            </a:r>
            <a:r>
              <a:rPr lang="sk-SK" altLang="sk-SK" sz="1600" b="1" dirty="0" err="1" smtClean="0">
                <a:cs typeface="Calibri" panose="020F0502020204030204" pitchFamily="34" charset="0"/>
              </a:rPr>
              <a:t>agrolesníckeho</a:t>
            </a:r>
            <a:r>
              <a:rPr lang="sk-SK" altLang="sk-SK" sz="1600" b="1" dirty="0" smtClean="0">
                <a:cs typeface="Calibri" panose="020F0502020204030204" pitchFamily="34" charset="0"/>
              </a:rPr>
              <a:t> systému na ornej pôde a trvalých trávnych porastoch (ďalej len „založenie </a:t>
            </a:r>
            <a:r>
              <a:rPr lang="sk-SK" altLang="sk-SK" sz="1600" b="1" dirty="0" err="1" smtClean="0">
                <a:cs typeface="Calibri" panose="020F0502020204030204" pitchFamily="34" charset="0"/>
              </a:rPr>
              <a:t>agrolesníckeho</a:t>
            </a:r>
            <a:r>
              <a:rPr lang="sk-SK" altLang="sk-SK" sz="1600" b="1" dirty="0" smtClean="0">
                <a:cs typeface="Calibri" panose="020F0502020204030204" pitchFamily="34" charset="0"/>
              </a:rPr>
              <a:t> systému</a:t>
            </a:r>
            <a:r>
              <a:rPr lang="sk-SK" altLang="sk-SK" sz="1600" b="1" dirty="0">
                <a:cs typeface="Calibri" panose="020F0502020204030204" pitchFamily="34" charset="0"/>
              </a:rPr>
              <a:t>“),</a:t>
            </a: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ochrana </a:t>
            </a:r>
            <a:r>
              <a:rPr lang="sk-SK" altLang="sk-SK" sz="1600" b="1" dirty="0">
                <a:cs typeface="Calibri" panose="020F0502020204030204" pitchFamily="34" charset="0"/>
              </a:rPr>
              <a:t>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údržba drevín založeného </a:t>
            </a:r>
            <a:r>
              <a:rPr lang="sk-SK" altLang="sk-SK" sz="1600" b="1" dirty="0" err="1" smtClean="0">
                <a:cs typeface="Calibri" panose="020F0502020204030204" pitchFamily="34" charset="0"/>
              </a:rPr>
              <a:t>agrolesníckeho</a:t>
            </a:r>
            <a:r>
              <a:rPr lang="sk-SK" altLang="sk-SK" sz="1600" b="1" dirty="0" smtClean="0">
                <a:cs typeface="Calibri" panose="020F0502020204030204" pitchFamily="34" charset="0"/>
              </a:rPr>
              <a:t> systému</a:t>
            </a:r>
            <a:r>
              <a:rPr lang="sk-SK" altLang="sk-SK" sz="1600" b="1" dirty="0">
                <a:cs typeface="Calibri" panose="020F0502020204030204" pitchFamily="34" charset="0"/>
              </a:rPr>
              <a:t>.</a:t>
            </a:r>
            <a:endParaRPr lang="sk-SK" altLang="sk-SK" sz="1600" b="1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628800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055441" y="2780928"/>
            <a:ext cx="10081119" cy="380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43 Založenie </a:t>
            </a:r>
            <a:r>
              <a:rPr lang="sk-SK" altLang="sk-SK" sz="2400" b="1" kern="0" dirty="0" err="1" smtClean="0">
                <a:latin typeface="Helvetica Neue"/>
                <a:cs typeface="Calibri" panose="020F0502020204030204" pitchFamily="34" charset="0"/>
              </a:rPr>
              <a:t>agrolesníckeho</a:t>
            </a: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 systému</a:t>
            </a:r>
          </a:p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(1) Podpora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42 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sa poskytuje na poľnohospodársku plochu, ak súvislá výmera založeného </a:t>
            </a:r>
            <a:r>
              <a:rPr lang="sk-SK" altLang="sk-SK" sz="1600" b="1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agrolesníckeho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systému </a:t>
            </a:r>
            <a:r>
              <a:rPr lang="sk-SK" altLang="sk-SK" sz="1600" b="1" dirty="0" smtClean="0">
                <a:cs typeface="Calibri" panose="020F0502020204030204" pitchFamily="34" charset="0"/>
              </a:rPr>
              <a:t>je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najmenej 0,5 ha</a:t>
            </a:r>
            <a:r>
              <a:rPr lang="sk-SK" altLang="sk-SK" sz="1600" b="1" dirty="0" smtClean="0">
                <a:cs typeface="Calibri" panose="020F0502020204030204" pitchFamily="34" charset="0"/>
              </a:rPr>
              <a:t> ornej pôdy alebo trvalého trávneho porastu a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celková výmera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založeného </a:t>
            </a:r>
            <a:r>
              <a:rPr lang="sk-SK" altLang="sk-SK" sz="1600" b="1" dirty="0" err="1" smtClean="0">
                <a:cs typeface="Calibri" panose="020F0502020204030204" pitchFamily="34" charset="0"/>
              </a:rPr>
              <a:t>agrolesníckeho</a:t>
            </a:r>
            <a:r>
              <a:rPr lang="sk-SK" altLang="sk-SK" sz="1600" b="1" dirty="0" smtClean="0">
                <a:cs typeface="Calibri" panose="020F0502020204030204" pitchFamily="34" charset="0"/>
              </a:rPr>
              <a:t> systému je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najmenej 1 ha</a:t>
            </a:r>
            <a:r>
              <a:rPr lang="sk-SK" altLang="sk-SK" sz="1600" b="1" dirty="0" smtClean="0">
                <a:cs typeface="Calibri" panose="020F0502020204030204" pitchFamily="34" charset="0"/>
              </a:rPr>
              <a:t>.</a:t>
            </a:r>
          </a:p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(</a:t>
            </a:r>
            <a:r>
              <a:rPr lang="sk-SK" altLang="sk-SK" sz="1600" b="1" dirty="0">
                <a:cs typeface="Calibri" panose="020F0502020204030204" pitchFamily="34" charset="0"/>
              </a:rPr>
              <a:t>2) Prijímateľ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42 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je povinný v roku podania žiadosti podľa § </a:t>
            </a:r>
            <a:r>
              <a:rPr lang="sk-SK" altLang="sk-SK" sz="1600" b="1" dirty="0">
                <a:cs typeface="Calibri" panose="020F0502020204030204" pitchFamily="34" charset="0"/>
              </a:rPr>
              <a:t>2 ods. </a:t>
            </a:r>
            <a:r>
              <a:rPr lang="sk-SK" altLang="sk-SK" sz="1600" b="1" dirty="0" smtClean="0">
                <a:cs typeface="Calibri" panose="020F0502020204030204" pitchFamily="34" charset="0"/>
              </a:rPr>
              <a:t>5 zabezpečiť v súlade s plánom na založenie </a:t>
            </a:r>
            <a:r>
              <a:rPr lang="sk-SK" altLang="sk-SK" sz="1600" b="1" dirty="0" err="1" smtClean="0">
                <a:cs typeface="Calibri" panose="020F0502020204030204" pitchFamily="34" charset="0"/>
              </a:rPr>
              <a:t>agrolesníckeho</a:t>
            </a:r>
            <a:r>
              <a:rPr lang="sk-SK" altLang="sk-SK" sz="1600" b="1" dirty="0" smtClean="0">
                <a:cs typeface="Calibri" panose="020F0502020204030204" pitchFamily="34" charset="0"/>
              </a:rPr>
              <a:t> systému výsadbu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100 ks 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na 1 ha najneskôr do 15. decembra formou</a:t>
            </a:r>
            <a:endParaRPr lang="sk-SK" altLang="sk-SK" sz="1600" b="1" dirty="0">
              <a:cs typeface="Calibri" panose="020F0502020204030204" pitchFamily="34" charset="0"/>
            </a:endParaRPr>
          </a:p>
          <a:p>
            <a:pPr marL="360000" indent="-360000" defTabSz="1080000"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líniovej výsadby s najmenšou vzdialenosťou línií 12 m a najmenšou vzdialenosťou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3 m alebo</a:t>
            </a:r>
            <a:endParaRPr lang="sk-SK" altLang="sk-SK" sz="1600" b="1" dirty="0">
              <a:cs typeface="Calibri" panose="020F0502020204030204" pitchFamily="34" charset="0"/>
            </a:endParaRPr>
          </a:p>
          <a:p>
            <a:pPr marL="360000" indent="-360000" defTabSz="1080000"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roztrúsenej výsadby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na trvalom trávnom poraste s najmenšou vzdialenosťou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8 </a:t>
            </a:r>
            <a:r>
              <a:rPr lang="sk-SK" altLang="sk-SK" sz="1600" b="1" dirty="0">
                <a:cs typeface="Calibri" panose="020F0502020204030204" pitchFamily="34" charset="0"/>
              </a:rPr>
              <a:t>m; v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prípade vytvárania skupín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v počte do 20 ks v jednej skupine a výmerou skupín do </a:t>
            </a:r>
            <a:r>
              <a:rPr lang="sk-SK" altLang="sk-SK" sz="1600" b="1" dirty="0">
                <a:cs typeface="Calibri" panose="020F0502020204030204" pitchFamily="34" charset="0"/>
              </a:rPr>
              <a:t>400 m</a:t>
            </a:r>
            <a:r>
              <a:rPr lang="sk-SK" altLang="sk-SK" sz="1600" b="1" baseline="30000" dirty="0">
                <a:cs typeface="Calibri" panose="020F0502020204030204" pitchFamily="34" charset="0"/>
              </a:rPr>
              <a:t>2</a:t>
            </a:r>
            <a:r>
              <a:rPr lang="sk-SK" altLang="sk-SK" sz="1600" b="1" dirty="0">
                <a:cs typeface="Calibri" panose="020F0502020204030204" pitchFamily="34" charset="0"/>
              </a:rPr>
              <a:t> plochy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na 1 ha</a:t>
            </a:r>
            <a:r>
              <a:rPr lang="sk-SK" altLang="sk-SK" sz="1600" b="1" dirty="0">
                <a:cs typeface="Calibri" panose="020F0502020204030204" pitchFamily="34" charset="0"/>
              </a:rPr>
              <a:t>.</a:t>
            </a:r>
            <a:endParaRPr lang="sk-SK" altLang="sk-SK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628800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55440" y="2780928"/>
            <a:ext cx="10513168" cy="351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43 Založenie </a:t>
            </a:r>
            <a:r>
              <a:rPr lang="sk-SK" altLang="sk-SK" sz="2400" b="1" kern="0" dirty="0" err="1" smtClean="0">
                <a:latin typeface="Helvetica Neue"/>
                <a:cs typeface="Calibri" panose="020F0502020204030204" pitchFamily="34" charset="0"/>
              </a:rPr>
              <a:t>agrolesníckeho</a:t>
            </a: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 systému</a:t>
            </a:r>
          </a:p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(3) Druhy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určené na založenie </a:t>
            </a:r>
            <a:r>
              <a:rPr lang="sk-SK" altLang="sk-SK" sz="1600" b="1" dirty="0" err="1" smtClean="0">
                <a:cs typeface="Calibri" panose="020F0502020204030204" pitchFamily="34" charset="0"/>
              </a:rPr>
              <a:t>agrolesníckeho</a:t>
            </a:r>
            <a:r>
              <a:rPr lang="sk-SK" altLang="sk-SK" sz="1600" b="1" dirty="0" smtClean="0">
                <a:cs typeface="Calibri" panose="020F0502020204030204" pitchFamily="34" charset="0"/>
              </a:rPr>
              <a:t> systému zverejňuje ministerstvo pôdohospodárstva vo vestníku</a:t>
            </a:r>
            <a:r>
              <a:rPr lang="sk-SK" altLang="sk-SK" sz="1600" b="1" dirty="0">
                <a:cs typeface="Calibri" panose="020F0502020204030204" pitchFamily="34" charset="0"/>
              </a:rPr>
              <a:t>.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(4) Prijímateľ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42 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je povinný na poľnohospodárskej ploche zabezpečiť rôznorodosť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v zložení najmenej troch druhov drevín </a:t>
            </a:r>
            <a:r>
              <a:rPr lang="sk-SK" altLang="sk-SK" sz="1600" b="1" dirty="0" smtClean="0">
                <a:cs typeface="Calibri" panose="020F0502020204030204" pitchFamily="34" charset="0"/>
              </a:rPr>
              <a:t>a </a:t>
            </a:r>
            <a:r>
              <a:rPr lang="sk-SK" altLang="sk-SK" sz="1600" b="1" dirty="0">
                <a:cs typeface="Calibri" panose="020F0502020204030204" pitchFamily="34" charset="0"/>
              </a:rPr>
              <a:t>v </a:t>
            </a:r>
            <a:r>
              <a:rPr lang="sk-SK" altLang="sk-SK" sz="1600" b="1" dirty="0" smtClean="0">
                <a:cs typeface="Calibri" panose="020F0502020204030204" pitchFamily="34" charset="0"/>
              </a:rPr>
              <a:t>členení založenia drevín, ktoré nepresiahnu</a:t>
            </a:r>
          </a:p>
          <a:p>
            <a:pPr marL="360000" indent="-360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60 </a:t>
            </a:r>
            <a:r>
              <a:rPr lang="sk-SK" altLang="sk-SK" sz="1600" b="1" dirty="0">
                <a:cs typeface="Calibri" panose="020F0502020204030204" pitchFamily="34" charset="0"/>
              </a:rPr>
              <a:t>% </a:t>
            </a:r>
            <a:r>
              <a:rPr lang="sk-SK" altLang="sk-SK" sz="1600" b="1" dirty="0" smtClean="0">
                <a:cs typeface="Calibri" panose="020F0502020204030204" pitchFamily="34" charset="0"/>
              </a:rPr>
              <a:t>dominantnej lesnej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dreviny</a:t>
            </a:r>
            <a:r>
              <a:rPr lang="sk-SK" altLang="sk-SK" sz="1600" b="1" dirty="0">
                <a:cs typeface="Calibri" panose="020F0502020204030204" pitchFamily="34" charset="0"/>
              </a:rPr>
              <a:t>,</a:t>
            </a:r>
          </a:p>
          <a:p>
            <a:pPr marL="360000" indent="-360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30 </a:t>
            </a:r>
            <a:r>
              <a:rPr lang="sk-SK" altLang="sk-SK" sz="1600" b="1" dirty="0">
                <a:cs typeface="Calibri" panose="020F0502020204030204" pitchFamily="34" charset="0"/>
              </a:rPr>
              <a:t>% </a:t>
            </a:r>
            <a:r>
              <a:rPr lang="sk-SK" altLang="sk-SK" sz="1600" b="1" dirty="0" smtClean="0">
                <a:cs typeface="Calibri" panose="020F0502020204030204" pitchFamily="34" charset="0"/>
              </a:rPr>
              <a:t>druhej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dreviny</a:t>
            </a:r>
            <a:r>
              <a:rPr lang="sk-SK" altLang="sk-SK" sz="1600" b="1" dirty="0" smtClean="0">
                <a:cs typeface="Calibri" panose="020F0502020204030204" pitchFamily="34" charset="0"/>
              </a:rPr>
              <a:t>.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(5) Zmena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parametrov podľa odseku 2, 3 alebo odseku 4 v rozsahu najviac 5 % sa nepovažuje za porušenie </a:t>
            </a:r>
            <a:r>
              <a:rPr lang="sk-SK" altLang="sk-SK" sz="1600" b="1" dirty="0">
                <a:cs typeface="Calibri" panose="020F0502020204030204" pitchFamily="34" charset="0"/>
              </a:rPr>
              <a:t>podmienky.</a:t>
            </a:r>
          </a:p>
        </p:txBody>
      </p:sp>
    </p:spTree>
    <p:extLst>
      <p:ext uri="{BB962C8B-B14F-4D97-AF65-F5344CB8AC3E}">
        <p14:creationId xmlns:p14="http://schemas.microsoft.com/office/powerpoint/2010/main" val="18633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628800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044080" y="2780928"/>
            <a:ext cx="10513168" cy="368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43 Založenie </a:t>
            </a:r>
            <a:r>
              <a:rPr lang="sk-SK" altLang="sk-SK" sz="2400" b="1" kern="0" dirty="0" err="1" smtClean="0">
                <a:latin typeface="Helvetica Neue"/>
                <a:cs typeface="Calibri" panose="020F0502020204030204" pitchFamily="34" charset="0"/>
              </a:rPr>
              <a:t>agrolesníckeho</a:t>
            </a: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 systému</a:t>
            </a:r>
          </a:p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(6) Ak </a:t>
            </a:r>
            <a:r>
              <a:rPr lang="sk-SK" altLang="sk-SK" sz="1600" b="1" dirty="0" smtClean="0">
                <a:cs typeface="Calibri" panose="020F0502020204030204" pitchFamily="34" charset="0"/>
              </a:rPr>
              <a:t>sa výsadba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 realizuje na plochách spadajúcich do oblasti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Natura 2000</a:t>
            </a:r>
            <a:r>
              <a:rPr lang="sk-SK" altLang="sk-SK" sz="1600" b="1" dirty="0" smtClean="0">
                <a:cs typeface="Calibri" panose="020F0502020204030204" pitchFamily="34" charset="0"/>
              </a:rPr>
              <a:t>, podpora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42 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sa poskytuje len v </a:t>
            </a:r>
            <a:r>
              <a:rPr lang="sk-SK" altLang="sk-SK" sz="1600" b="1" dirty="0">
                <a:cs typeface="Calibri" panose="020F0502020204030204" pitchFamily="34" charset="0"/>
              </a:rPr>
              <a:t>prípade</a:t>
            </a:r>
            <a:r>
              <a:rPr lang="sk-SK" altLang="sk-SK" sz="1600" b="1" dirty="0" smtClean="0">
                <a:cs typeface="Calibri" panose="020F0502020204030204" pitchFamily="34" charset="0"/>
              </a:rPr>
              <a:t>, ak prijímateľ 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42 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predloží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súhlas orgánu ochrany prírody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na založenie </a:t>
            </a:r>
            <a:r>
              <a:rPr lang="sk-SK" altLang="sk-SK" sz="1600" b="1" dirty="0" err="1" smtClean="0">
                <a:cs typeface="Calibri" panose="020F0502020204030204" pitchFamily="34" charset="0"/>
              </a:rPr>
              <a:t>agrolesníckeho</a:t>
            </a:r>
            <a:r>
              <a:rPr lang="sk-SK" altLang="sk-SK" sz="1600" b="1" dirty="0" smtClean="0">
                <a:cs typeface="Calibri" panose="020F0502020204030204" pitchFamily="34" charset="0"/>
              </a:rPr>
              <a:t> systému pri podaní žiadosti</a:t>
            </a:r>
            <a:r>
              <a:rPr lang="sk-SK" altLang="sk-SK" sz="1600" b="1" dirty="0">
                <a:cs typeface="Calibri" panose="020F0502020204030204" pitchFamily="34" charset="0"/>
              </a:rPr>
              <a:t>.</a:t>
            </a:r>
          </a:p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(7) Po založení </a:t>
            </a:r>
            <a:r>
              <a:rPr lang="sk-SK" altLang="sk-SK" sz="1600" b="1" dirty="0" err="1" smtClean="0">
                <a:cs typeface="Calibri" panose="020F0502020204030204" pitchFamily="34" charset="0"/>
              </a:rPr>
              <a:t>agrolesníckeho</a:t>
            </a:r>
            <a:r>
              <a:rPr lang="sk-SK" altLang="sk-SK" sz="1600" b="1" dirty="0" smtClean="0">
                <a:cs typeface="Calibri" panose="020F0502020204030204" pitchFamily="34" charset="0"/>
              </a:rPr>
              <a:t> systému je prijímateľ podpory na operáciu podľa § 42 písm. a) povinný zaslať platobnej agentúre hlásenie o založení </a:t>
            </a:r>
            <a:r>
              <a:rPr lang="sk-SK" altLang="sk-SK" sz="1600" b="1" dirty="0" err="1" smtClean="0">
                <a:cs typeface="Calibri" panose="020F0502020204030204" pitchFamily="34" charset="0"/>
              </a:rPr>
              <a:t>agrolesníckeho</a:t>
            </a:r>
            <a:r>
              <a:rPr lang="sk-SK" altLang="sk-SK" sz="1600" b="1" dirty="0" smtClean="0">
                <a:cs typeface="Calibri" panose="020F0502020204030204" pitchFamily="34" charset="0"/>
              </a:rPr>
              <a:t> systému, ktoré obsahuje výmeru založeného </a:t>
            </a:r>
            <a:r>
              <a:rPr lang="sk-SK" altLang="sk-SK" sz="1600" b="1" dirty="0" err="1" smtClean="0">
                <a:cs typeface="Calibri" panose="020F0502020204030204" pitchFamily="34" charset="0"/>
              </a:rPr>
              <a:t>agrolesníckeho</a:t>
            </a:r>
            <a:r>
              <a:rPr lang="sk-SK" altLang="sk-SK" sz="1600" b="1" dirty="0" smtClean="0">
                <a:cs typeface="Calibri" panose="020F0502020204030204" pitchFamily="34" charset="0"/>
              </a:rPr>
              <a:t> systému v členení na ornú pôdu a trvalé trávne porasty, údaje o </a:t>
            </a:r>
            <a:r>
              <a:rPr lang="sk-SK" altLang="sk-SK" sz="1600" b="1" dirty="0">
                <a:cs typeface="Calibri" panose="020F0502020204030204" pitchFamily="34" charset="0"/>
              </a:rPr>
              <a:t>počte 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druhoch vysadených stromov a údaje o spone výsadby do 15. januára nasledujúceho kalendárneho roka v súlade s plánom predkladaným pri podávaní žiadosti alebo jeho upravenou konečnou </a:t>
            </a:r>
            <a:r>
              <a:rPr lang="sk-SK" altLang="sk-SK" sz="1600" b="1" dirty="0">
                <a:cs typeface="Calibri" panose="020F0502020204030204" pitchFamily="34" charset="0"/>
              </a:rPr>
              <a:t>verziou.</a:t>
            </a:r>
          </a:p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(8) Prijímateľ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42 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je povinný na svojom webovom sídle, ak také sídlo existuje, a na oficiálnych stránkach sociálnych médií uverejniť informácie o realizovanej operácii </a:t>
            </a:r>
            <a:r>
              <a:rPr lang="sk-SK" altLang="sk-SK" sz="1600" b="1" dirty="0">
                <a:cs typeface="Calibri" panose="020F0502020204030204" pitchFamily="34" charset="0"/>
              </a:rPr>
              <a:t>v </a:t>
            </a:r>
            <a:r>
              <a:rPr lang="sk-SK" altLang="sk-SK" sz="1600" b="1" dirty="0" smtClean="0">
                <a:cs typeface="Calibri" panose="020F0502020204030204" pitchFamily="34" charset="0"/>
              </a:rPr>
              <a:t>roku vyplatenia podpory; informácie o realizovanej operácii obsahujú jej krátky opis zodpovedajúci úrovni podpory, ciele, výsledky a sumu podpory poskytnutú Európskou úniou</a:t>
            </a:r>
            <a:r>
              <a:rPr lang="sk-SK" altLang="sk-SK" sz="1600" b="1" dirty="0"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36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628800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44873" y="2890663"/>
            <a:ext cx="10307711" cy="368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</a:t>
            </a:r>
            <a:r>
              <a:rPr lang="sk-SK" altLang="sk-SK" sz="2400" b="1" dirty="0">
                <a:cs typeface="Calibri" panose="020F0502020204030204" pitchFamily="34" charset="0"/>
              </a:rPr>
              <a:t>44 Ochrana a </a:t>
            </a:r>
            <a:r>
              <a:rPr lang="sk-SK" altLang="sk-SK" sz="2400" b="1" dirty="0" smtClean="0">
                <a:cs typeface="Calibri" panose="020F0502020204030204" pitchFamily="34" charset="0"/>
              </a:rPr>
              <a:t>údržba drevín založeného </a:t>
            </a:r>
            <a:r>
              <a:rPr lang="sk-SK" altLang="sk-SK" sz="2400" b="1" dirty="0" err="1" smtClean="0">
                <a:cs typeface="Calibri" panose="020F0502020204030204" pitchFamily="34" charset="0"/>
              </a:rPr>
              <a:t>agrolesníckeho</a:t>
            </a:r>
            <a:r>
              <a:rPr lang="sk-SK" altLang="sk-SK" sz="2400" b="1" dirty="0" smtClean="0">
                <a:cs typeface="Calibri" panose="020F0502020204030204" pitchFamily="34" charset="0"/>
              </a:rPr>
              <a:t> systému</a:t>
            </a:r>
            <a:endParaRPr lang="sk-SK" altLang="sk-SK" sz="2400" b="1" kern="0" dirty="0" smtClean="0">
              <a:latin typeface="Helvetica Neue"/>
              <a:cs typeface="Calibri" panose="020F0502020204030204" pitchFamily="34" charset="0"/>
            </a:endParaRPr>
          </a:p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(1) Podpora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42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písm. b) sa poskytuje na poľnohospodársku plochu, na ktorej bol založený </a:t>
            </a:r>
            <a:r>
              <a:rPr lang="sk-SK" altLang="sk-SK" sz="1600" b="1" dirty="0" err="1" smtClean="0">
                <a:cs typeface="Calibri" panose="020F0502020204030204" pitchFamily="34" charset="0"/>
              </a:rPr>
              <a:t>agrolesnícky</a:t>
            </a:r>
            <a:r>
              <a:rPr lang="sk-SK" altLang="sk-SK" sz="1600" b="1" dirty="0" smtClean="0">
                <a:cs typeface="Calibri" panose="020F0502020204030204" pitchFamily="34" charset="0"/>
              </a:rPr>
              <a:t> systém v súlade s podmienkami podľa </a:t>
            </a:r>
            <a:r>
              <a:rPr lang="sk-SK" altLang="sk-SK" sz="1600" b="1" dirty="0">
                <a:cs typeface="Calibri" panose="020F0502020204030204" pitchFamily="34" charset="0"/>
              </a:rPr>
              <a:t>§ 43.</a:t>
            </a:r>
            <a:endParaRPr lang="sk-SK" altLang="sk-SK" sz="1600" b="1" dirty="0" smtClean="0">
              <a:cs typeface="Calibri" panose="020F0502020204030204" pitchFamily="34" charset="0"/>
            </a:endParaRP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(</a:t>
            </a:r>
            <a:r>
              <a:rPr lang="sk-SK" altLang="sk-SK" sz="1600" b="1" dirty="0">
                <a:cs typeface="Calibri" panose="020F0502020204030204" pitchFamily="34" charset="0"/>
              </a:rPr>
              <a:t>2) Prijímateľ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42 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b) je povinný zabezpečiť v období údržby na ploche podľa odseku 1</a:t>
            </a:r>
            <a:endParaRPr lang="sk-SK" altLang="sk-SK" sz="1600" b="1" dirty="0">
              <a:cs typeface="Calibri" panose="020F0502020204030204" pitchFamily="34" charset="0"/>
            </a:endParaRP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riadne </a:t>
            </a:r>
            <a:r>
              <a:rPr lang="sk-SK" altLang="sk-SK" sz="1600" b="1" dirty="0">
                <a:cs typeface="Calibri" panose="020F0502020204030204" pitchFamily="34" charset="0"/>
              </a:rPr>
              <a:t>ošetrovanie</a:t>
            </a:r>
            <a:r>
              <a:rPr lang="sk-SK" altLang="sk-SK" sz="1600" b="1" dirty="0" smtClean="0">
                <a:cs typeface="Calibri" panose="020F0502020204030204" pitchFamily="34" charset="0"/>
              </a:rPr>
              <a:t>, ochranu a údržbu vysadených stromov tak, aby počet životaschopných vysadených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neklesol </a:t>
            </a:r>
            <a:r>
              <a:rPr lang="sk-SK" altLang="sk-SK" sz="1600" b="1" dirty="0" smtClean="0">
                <a:solidFill>
                  <a:srgbClr val="FF3300"/>
                </a:solidFill>
                <a:cs typeface="Calibri" panose="020F0502020204030204" pitchFamily="34" charset="0"/>
              </a:rPr>
              <a:t>pod úroveň 80 </a:t>
            </a:r>
            <a:r>
              <a:rPr lang="sk-SK" altLang="sk-SK" sz="1600" b="1" dirty="0">
                <a:solidFill>
                  <a:srgbClr val="FF3300"/>
                </a:solidFill>
                <a:cs typeface="Calibri" panose="020F0502020204030204" pitchFamily="34" charset="0"/>
              </a:rPr>
              <a:t>%,</a:t>
            </a: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dosadenie nových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v </a:t>
            </a:r>
            <a:r>
              <a:rPr lang="sk-SK" altLang="sk-SK" sz="1600" b="1" dirty="0" err="1" smtClean="0">
                <a:cs typeface="Calibri" panose="020F0502020204030204" pitchFamily="34" charset="0"/>
              </a:rPr>
              <a:t>agrolesníckom</a:t>
            </a:r>
            <a:r>
              <a:rPr lang="sk-SK" altLang="sk-SK" sz="1600" b="1" dirty="0" smtClean="0">
                <a:cs typeface="Calibri" panose="020F0502020204030204" pitchFamily="34" charset="0"/>
              </a:rPr>
              <a:t> systéme tak, aby sa dosiahol </a:t>
            </a:r>
            <a:r>
              <a:rPr lang="sk-SK" altLang="sk-SK" sz="1600" b="1" dirty="0" smtClean="0">
                <a:solidFill>
                  <a:srgbClr val="FF3300"/>
                </a:solidFill>
                <a:cs typeface="Calibri" panose="020F0502020204030204" pitchFamily="34" charset="0"/>
              </a:rPr>
              <a:t>počet stromov najmenej 80 ks/ha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poľnohospodárskej plochy</a:t>
            </a:r>
            <a:r>
              <a:rPr lang="sk-SK" altLang="sk-SK" sz="1600" b="1" dirty="0">
                <a:cs typeface="Calibri" panose="020F0502020204030204" pitchFamily="34" charset="0"/>
              </a:rPr>
              <a:t>.</a:t>
            </a:r>
            <a:endParaRPr lang="sk-SK" altLang="sk-SK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628800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993245" y="2708920"/>
            <a:ext cx="10381992" cy="334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200" b="1" cap="small" dirty="0" smtClean="0">
                <a:cs typeface="Calibri" panose="020F0502020204030204" pitchFamily="34" charset="0"/>
              </a:rPr>
              <a:t>Podpora na založenie </a:t>
            </a:r>
            <a:r>
              <a:rPr lang="sk-SK" altLang="sk-SK" sz="2200" b="1" cap="small" dirty="0" smtClean="0">
                <a:solidFill>
                  <a:srgbClr val="FF0000"/>
                </a:solidFill>
                <a:cs typeface="Calibri" panose="020F0502020204030204" pitchFamily="34" charset="0"/>
              </a:rPr>
              <a:t>líniových vegetačných prvkov </a:t>
            </a:r>
            <a:r>
              <a:rPr lang="sk-SK" altLang="sk-SK" sz="2200" b="1" cap="small" dirty="0" smtClean="0">
                <a:cs typeface="Calibri" panose="020F0502020204030204" pitchFamily="34" charset="0"/>
              </a:rPr>
              <a:t>a na ochranu a údržbu </a:t>
            </a:r>
            <a:r>
              <a:rPr lang="sk-SK" altLang="sk-SK" sz="2200" b="1" cap="small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2200" b="1" cap="small" dirty="0" smtClean="0">
                <a:cs typeface="Calibri" panose="020F0502020204030204" pitchFamily="34" charset="0"/>
              </a:rPr>
              <a:t> v rámci založeného líniového vegetačného prvku</a:t>
            </a:r>
            <a:endParaRPr lang="sk-SK" altLang="sk-SK" sz="2200" b="1" cap="small" dirty="0">
              <a:cs typeface="Calibri" panose="020F0502020204030204" pitchFamily="34" charset="0"/>
            </a:endParaRP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45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dirty="0">
                <a:cs typeface="Calibri" panose="020F0502020204030204" pitchFamily="34" charset="0"/>
              </a:rPr>
              <a:t>Podpora podľa § 1 písm</a:t>
            </a:r>
            <a:r>
              <a:rPr lang="sk-SK" altLang="sk-SK" sz="1600" dirty="0" smtClean="0">
                <a:cs typeface="Calibri" panose="020F0502020204030204" pitchFamily="34" charset="0"/>
              </a:rPr>
              <a:t>. m) zahŕňa tieto operácie:</a:t>
            </a:r>
            <a:endParaRPr lang="sk-SK" altLang="sk-SK" sz="1600" dirty="0">
              <a:cs typeface="Calibri" panose="020F0502020204030204" pitchFamily="34" charset="0"/>
            </a:endParaRP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Založenie líniových vegetačných prvkov na ornej pôde (ďalej len „založenie líniových vegetačných prvkov</a:t>
            </a:r>
            <a:r>
              <a:rPr lang="sk-SK" altLang="sk-SK" sz="1600" b="1" dirty="0">
                <a:cs typeface="Calibri" panose="020F0502020204030204" pitchFamily="34" charset="0"/>
              </a:rPr>
              <a:t>“),</a:t>
            </a: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ochrana </a:t>
            </a:r>
            <a:r>
              <a:rPr lang="sk-SK" altLang="sk-SK" sz="1600" b="1" dirty="0">
                <a:cs typeface="Calibri" panose="020F0502020204030204" pitchFamily="34" charset="0"/>
              </a:rPr>
              <a:t>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údržba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 v rámci založených líniových vegetačných prvkov</a:t>
            </a:r>
            <a:r>
              <a:rPr lang="sk-SK" altLang="sk-SK" sz="1600" b="1" dirty="0">
                <a:cs typeface="Calibri" panose="020F0502020204030204" pitchFamily="34" charset="0"/>
              </a:rPr>
              <a:t>.</a:t>
            </a:r>
            <a:endParaRPr lang="sk-SK" altLang="sk-SK" sz="1600" b="1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93419584-489B-45C5-736E-57FF25DFC227}"/>
              </a:ext>
            </a:extLst>
          </p:cNvPr>
          <p:cNvSpPr txBox="1">
            <a:spLocks/>
          </p:cNvSpPr>
          <p:nvPr/>
        </p:nvSpPr>
        <p:spPr>
          <a:xfrm>
            <a:off x="1055440" y="1700808"/>
            <a:ext cx="9649072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701E"/>
              </a:buClr>
            </a:pPr>
            <a:r>
              <a:rPr lang="en-US" sz="2400" b="1" dirty="0" err="1">
                <a:cs typeface="Calibri" panose="020F0502020204030204" pitchFamily="34" charset="0"/>
              </a:rPr>
              <a:t>Definícia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agrolesníctva</a:t>
            </a:r>
            <a:r>
              <a:rPr lang="en-US" sz="2400" b="1" dirty="0"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cs typeface="Calibri" panose="020F0502020204030204" pitchFamily="34" charset="0"/>
              </a:rPr>
              <a:t>čo</a:t>
            </a:r>
            <a:r>
              <a:rPr lang="en-US" sz="2400" b="1" dirty="0">
                <a:cs typeface="Calibri" panose="020F0502020204030204" pitchFamily="34" charset="0"/>
              </a:rPr>
              <a:t> je a </a:t>
            </a:r>
            <a:r>
              <a:rPr lang="en-US" sz="2400" b="1" dirty="0" err="1">
                <a:cs typeface="Calibri" panose="020F0502020204030204" pitchFamily="34" charset="0"/>
              </a:rPr>
              <a:t>čo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nie</a:t>
            </a:r>
            <a:r>
              <a:rPr lang="en-US" sz="2400" b="1" dirty="0">
                <a:cs typeface="Calibri" panose="020F0502020204030204" pitchFamily="34" charset="0"/>
              </a:rPr>
              <a:t> je </a:t>
            </a:r>
            <a:r>
              <a:rPr lang="en-US" sz="2400" b="1" dirty="0" err="1">
                <a:cs typeface="Calibri" panose="020F0502020204030204" pitchFamily="34" charset="0"/>
              </a:rPr>
              <a:t>agrolesníctvo</a:t>
            </a:r>
            <a:endParaRPr lang="en-US" sz="2400" b="1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701E"/>
              </a:buClr>
            </a:pPr>
            <a:r>
              <a:rPr lang="en-US" sz="2400" b="1" dirty="0" err="1" smtClean="0">
                <a:cs typeface="Calibri" panose="020F0502020204030204" pitchFamily="34" charset="0"/>
              </a:rPr>
              <a:t>Legislatívne</a:t>
            </a:r>
            <a:r>
              <a:rPr lang="en-US" sz="2400" b="1" dirty="0" smtClean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aspekty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agrolesníckeho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spôsobu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hospodárenia</a:t>
            </a:r>
            <a:r>
              <a:rPr lang="en-US" sz="2400" b="1" dirty="0">
                <a:cs typeface="Calibri" panose="020F0502020204030204" pitchFamily="34" charset="0"/>
              </a:rPr>
              <a:t> na </a:t>
            </a:r>
            <a:r>
              <a:rPr lang="en-US" sz="2400" b="1" dirty="0" err="1" smtClean="0">
                <a:cs typeface="Calibri" panose="020F0502020204030204" pitchFamily="34" charset="0"/>
              </a:rPr>
              <a:t>pôde</a:t>
            </a:r>
            <a:endParaRPr lang="sk-SK" sz="2400" b="1" dirty="0" smtClean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701E"/>
              </a:buClr>
            </a:pPr>
            <a:r>
              <a:rPr lang="sk-SK" sz="2400" b="1" dirty="0" smtClean="0">
                <a:cs typeface="Calibri" panose="020F0502020204030204" pitchFamily="34" charset="0"/>
              </a:rPr>
              <a:t>Nariadenia </a:t>
            </a:r>
            <a:r>
              <a:rPr lang="sk-SK" sz="2400" b="1" dirty="0">
                <a:cs typeface="Calibri" panose="020F0502020204030204" pitchFamily="34" charset="0"/>
              </a:rPr>
              <a:t>vlády SR </a:t>
            </a:r>
            <a:r>
              <a:rPr lang="sk-SK" sz="2400" b="1" dirty="0" smtClean="0">
                <a:cs typeface="Calibri" panose="020F0502020204030204" pitchFamily="34" charset="0"/>
              </a:rPr>
              <a:t>súvisiace </a:t>
            </a:r>
            <a:r>
              <a:rPr lang="sk-SK" sz="2400" b="1" dirty="0">
                <a:cs typeface="Calibri" panose="020F0502020204030204" pitchFamily="34" charset="0"/>
              </a:rPr>
              <a:t>s pestovaním drevín na poľnohospodárskej pôde (SPP 2023 – 2027)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701E"/>
              </a:buClr>
            </a:pPr>
            <a:r>
              <a:rPr lang="sk-SK" sz="2400" b="1" dirty="0" smtClean="0">
                <a:cs typeface="Calibri" panose="020F0502020204030204" pitchFamily="34" charset="0"/>
              </a:rPr>
              <a:t> Usmernenie MPRV SR, ktoré upravujú pravidlá </a:t>
            </a:r>
            <a:r>
              <a:rPr lang="sk-SK" sz="2400" b="1" dirty="0">
                <a:cs typeface="Calibri" panose="020F0502020204030204" pitchFamily="34" charset="0"/>
              </a:rPr>
              <a:t>poskytovania podpory na neprojektové opatrenia Strategického plánu SPP 2023 – </a:t>
            </a:r>
            <a:r>
              <a:rPr lang="sk-SK" sz="2400" b="1" dirty="0" smtClean="0">
                <a:cs typeface="Calibri" panose="020F0502020204030204" pitchFamily="34" charset="0"/>
              </a:rPr>
              <a:t>2027: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701E"/>
              </a:buClr>
            </a:pPr>
            <a:r>
              <a:rPr lang="sk-SK" sz="1800" b="1" dirty="0">
                <a:cs typeface="Calibri" panose="020F0502020204030204" pitchFamily="34" charset="0"/>
              </a:rPr>
              <a:t>Podpora na založenie </a:t>
            </a:r>
            <a:r>
              <a:rPr lang="sk-SK" sz="1800" b="1" dirty="0" err="1">
                <a:cs typeface="Calibri" panose="020F0502020204030204" pitchFamily="34" charset="0"/>
              </a:rPr>
              <a:t>agrolesníckeho</a:t>
            </a:r>
            <a:r>
              <a:rPr lang="sk-SK" sz="1800" b="1" dirty="0">
                <a:cs typeface="Calibri" panose="020F0502020204030204" pitchFamily="34" charset="0"/>
              </a:rPr>
              <a:t> systému na poľnohospodárskej ploche a na ochranu a údržbu drevín založeného </a:t>
            </a:r>
            <a:r>
              <a:rPr lang="sk-SK" sz="1800" b="1" dirty="0" err="1">
                <a:cs typeface="Calibri" panose="020F0502020204030204" pitchFamily="34" charset="0"/>
              </a:rPr>
              <a:t>agrolesníckeho</a:t>
            </a:r>
            <a:r>
              <a:rPr lang="sk-SK" sz="1800" b="1" dirty="0">
                <a:cs typeface="Calibri" panose="020F0502020204030204" pitchFamily="34" charset="0"/>
              </a:rPr>
              <a:t> </a:t>
            </a:r>
            <a:r>
              <a:rPr lang="sk-SK" sz="1800" b="1" dirty="0" smtClean="0">
                <a:cs typeface="Calibri" panose="020F0502020204030204" pitchFamily="34" charset="0"/>
              </a:rPr>
              <a:t>systému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701E"/>
              </a:buClr>
            </a:pPr>
            <a:r>
              <a:rPr lang="sk-SK" sz="1800" b="1" dirty="0">
                <a:cs typeface="Calibri" panose="020F0502020204030204" pitchFamily="34" charset="0"/>
              </a:rPr>
              <a:t>Podpora na založenie líniových vegetačných prvkov a na ochranu a údržbu drevín v rámci založeného líniového vegetačného </a:t>
            </a:r>
            <a:r>
              <a:rPr lang="sk-SK" sz="1800" b="1" dirty="0" smtClean="0">
                <a:cs typeface="Calibri" panose="020F0502020204030204" pitchFamily="34" charset="0"/>
              </a:rPr>
              <a:t>prvku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701E"/>
              </a:buClr>
            </a:pPr>
            <a:r>
              <a:rPr lang="pl-PL" sz="1800" b="1" dirty="0">
                <a:cs typeface="Calibri" panose="020F0502020204030204" pitchFamily="34" charset="0"/>
              </a:rPr>
              <a:t>Podpora na zalesňovanie ornej pôdy a na ochranu a údržbu drevín v rámci zalesnenej pôdy</a:t>
            </a:r>
            <a:endParaRPr lang="sk-SK" sz="1800" b="1" dirty="0">
              <a:cs typeface="Calibri" panose="020F050202020403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C423BE6-E784-CCBD-6DCC-855479F98372}"/>
              </a:ext>
            </a:extLst>
          </p:cNvPr>
          <p:cNvSpPr txBox="1">
            <a:spLocks/>
          </p:cNvSpPr>
          <p:nvPr/>
        </p:nvSpPr>
        <p:spPr>
          <a:xfrm>
            <a:off x="900114" y="439343"/>
            <a:ext cx="6653840" cy="85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6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 </a:t>
            </a:r>
            <a:r>
              <a:rPr lang="sk-SK" sz="36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prezentácie</a:t>
            </a:r>
            <a:endParaRPr lang="sk-SK" sz="3600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</p:spTree>
    <p:extLst>
      <p:ext uri="{BB962C8B-B14F-4D97-AF65-F5344CB8AC3E}">
        <p14:creationId xmlns:p14="http://schemas.microsoft.com/office/powerpoint/2010/main" val="770313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628800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55440" y="2708920"/>
            <a:ext cx="10787039" cy="369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46 Založenie líniových vegetačných prvkov</a:t>
            </a:r>
          </a:p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(1) Podpora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45 </a:t>
            </a:r>
            <a:r>
              <a:rPr lang="sk-SK" altLang="sk-SK" sz="1600" b="1" dirty="0">
                <a:cs typeface="Calibri" panose="020F0502020204030204" pitchFamily="34" charset="0"/>
              </a:rPr>
              <a:t>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sa poskytuje na poľnohospodársku plochu ornej pôdy, ak výmera založeného líniového vegetačného prvku je najmenej 0,3 ha.</a:t>
            </a:r>
          </a:p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(</a:t>
            </a:r>
            <a:r>
              <a:rPr lang="sk-SK" altLang="sk-SK" sz="1600" b="1" dirty="0">
                <a:cs typeface="Calibri" panose="020F0502020204030204" pitchFamily="34" charset="0"/>
              </a:rPr>
              <a:t>2) Prijímateľ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45 </a:t>
            </a:r>
            <a:r>
              <a:rPr lang="sk-SK" altLang="sk-SK" sz="1600" b="1" dirty="0">
                <a:cs typeface="Calibri" panose="020F0502020204030204" pitchFamily="34" charset="0"/>
              </a:rPr>
              <a:t>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je povinný v roku podania žiadosti podľa § </a:t>
            </a:r>
            <a:r>
              <a:rPr lang="sk-SK" altLang="sk-SK" sz="1600" b="1" dirty="0">
                <a:cs typeface="Calibri" panose="020F0502020204030204" pitchFamily="34" charset="0"/>
              </a:rPr>
              <a:t>2 ods. </a:t>
            </a:r>
            <a:r>
              <a:rPr lang="sk-SK" altLang="sk-SK" sz="1600" b="1" dirty="0" smtClean="0">
                <a:cs typeface="Calibri" panose="020F0502020204030204" pitchFamily="34" charset="0"/>
              </a:rPr>
              <a:t>5 zabezpečiť v súlade s plánom na založenie líniových vegetačných prvkov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výsadbu stromov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na 1 ha najneskôr do 15. decembra formou</a:t>
            </a:r>
            <a:endParaRPr lang="sk-SK" altLang="sk-SK" sz="1600" b="1" dirty="0">
              <a:cs typeface="Calibri" panose="020F0502020204030204" pitchFamily="34" charset="0"/>
            </a:endParaRPr>
          </a:p>
          <a:p>
            <a:pPr marL="360000" indent="-360000" defTabSz="1080000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líniovej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výsadby drevín </a:t>
            </a:r>
            <a:r>
              <a:rPr lang="sk-SK" altLang="sk-SK" sz="1600" b="1" dirty="0" smtClean="0">
                <a:cs typeface="Calibri" panose="020F0502020204030204" pitchFamily="34" charset="0"/>
              </a:rPr>
              <a:t>realizovanej v šírke </a:t>
            </a:r>
            <a:r>
              <a:rPr lang="sk-SK" altLang="sk-SK" sz="1600" b="1" dirty="0" smtClean="0">
                <a:solidFill>
                  <a:srgbClr val="FF3300"/>
                </a:solidFill>
                <a:cs typeface="Calibri" panose="020F0502020204030204" pitchFamily="34" charset="0"/>
              </a:rPr>
              <a:t>do 2 m ornej pôdy</a:t>
            </a:r>
            <a:r>
              <a:rPr lang="sk-SK" altLang="sk-SK" sz="1600" b="1" dirty="0" smtClean="0">
                <a:cs typeface="Calibri" panose="020F0502020204030204" pitchFamily="34" charset="0"/>
              </a:rPr>
              <a:t>, pričom najväčšia vzdialenosť medzi stromami je v rozsahu 3 m až 4 m alebo</a:t>
            </a:r>
            <a:endParaRPr lang="sk-SK" altLang="sk-SK" sz="1600" b="1" dirty="0">
              <a:cs typeface="Calibri" panose="020F0502020204030204" pitchFamily="34" charset="0"/>
            </a:endParaRPr>
          </a:p>
          <a:p>
            <a:pPr marL="360000" indent="-360000" defTabSz="1080000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>
                <a:solidFill>
                  <a:srgbClr val="FF0000"/>
                </a:solidFill>
                <a:cs typeface="Calibri" panose="020F0502020204030204" pitchFamily="34" charset="0"/>
              </a:rPr>
              <a:t>výsadby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 </a:t>
            </a:r>
            <a:r>
              <a:rPr lang="sk-SK" altLang="sk-SK" sz="1600" b="1" dirty="0" smtClean="0">
                <a:cs typeface="Calibri" panose="020F0502020204030204" pitchFamily="34" charset="0"/>
              </a:rPr>
              <a:t>vo forme vetrolamov realizovanej v dvoch radoch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 a kríkov </a:t>
            </a:r>
            <a:r>
              <a:rPr lang="sk-SK" altLang="sk-SK" sz="1600" b="1" dirty="0" smtClean="0">
                <a:cs typeface="Calibri" panose="020F0502020204030204" pitchFamily="34" charset="0"/>
              </a:rPr>
              <a:t>v šírke </a:t>
            </a:r>
            <a:r>
              <a:rPr lang="sk-SK" altLang="sk-SK" sz="1600" b="1" dirty="0" smtClean="0">
                <a:solidFill>
                  <a:srgbClr val="FF3300"/>
                </a:solidFill>
                <a:cs typeface="Calibri" panose="020F0502020204030204" pitchFamily="34" charset="0"/>
              </a:rPr>
              <a:t>do 6 </a:t>
            </a:r>
            <a:r>
              <a:rPr lang="sk-SK" altLang="sk-SK" sz="1600" b="1" dirty="0">
                <a:solidFill>
                  <a:srgbClr val="FF3300"/>
                </a:solidFill>
                <a:cs typeface="Calibri" panose="020F0502020204030204" pitchFamily="34" charset="0"/>
              </a:rPr>
              <a:t>m </a:t>
            </a:r>
            <a:r>
              <a:rPr lang="sk-SK" altLang="sk-SK" sz="1600" b="1" dirty="0" smtClean="0">
                <a:solidFill>
                  <a:srgbClr val="FF3300"/>
                </a:solidFill>
                <a:cs typeface="Calibri" panose="020F0502020204030204" pitchFamily="34" charset="0"/>
              </a:rPr>
              <a:t>ornej pôdy</a:t>
            </a:r>
            <a:r>
              <a:rPr lang="sk-SK" altLang="sk-SK" sz="1600" b="1" dirty="0" smtClean="0">
                <a:cs typeface="Calibri" panose="020F0502020204030204" pitchFamily="34" charset="0"/>
              </a:rPr>
              <a:t>, so vzdialenosťou medzi stromami v rozsahu 3 m až 4 m a</a:t>
            </a:r>
          </a:p>
          <a:p>
            <a:pPr marL="360000" indent="-360000" defTabSz="1080000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zabezpečenia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dĺžky línie výsadby </a:t>
            </a:r>
            <a:r>
              <a:rPr lang="sk-SK" altLang="sk-SK" sz="1600" b="1" dirty="0" smtClean="0">
                <a:solidFill>
                  <a:srgbClr val="FF3300"/>
                </a:solidFill>
                <a:cs typeface="Calibri" panose="020F0502020204030204" pitchFamily="34" charset="0"/>
              </a:rPr>
              <a:t>drevín do 300 m na 1 ha</a:t>
            </a:r>
            <a:r>
              <a:rPr lang="sk-SK" altLang="sk-SK" sz="1600" b="1" dirty="0">
                <a:cs typeface="Calibri" panose="020F0502020204030204" pitchFamily="34" charset="0"/>
              </a:rPr>
              <a:t>.</a:t>
            </a:r>
            <a:endParaRPr lang="sk-SK" altLang="sk-SK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628800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055441" y="2780928"/>
            <a:ext cx="10513168" cy="351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46 Založenie líniových vegetačných prvkov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(3) Druhy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určené na založenie líniových vegetačných prvkov zverejňuje ministerstvo pôdohospodárstva vo </a:t>
            </a:r>
            <a:r>
              <a:rPr lang="sk-SK" altLang="sk-SK" sz="1600" b="1" dirty="0" smtClean="0">
                <a:solidFill>
                  <a:srgbClr val="FF3300"/>
                </a:solidFill>
                <a:cs typeface="Calibri" panose="020F0502020204030204" pitchFamily="34" charset="0"/>
              </a:rPr>
              <a:t>vestníku</a:t>
            </a:r>
            <a:r>
              <a:rPr lang="sk-SK" altLang="sk-SK" sz="1600" b="1" dirty="0">
                <a:cs typeface="Calibri" panose="020F0502020204030204" pitchFamily="34" charset="0"/>
              </a:rPr>
              <a:t>.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(4) Prijímateľ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45 </a:t>
            </a:r>
            <a:r>
              <a:rPr lang="sk-SK" altLang="sk-SK" sz="1600" b="1" dirty="0">
                <a:cs typeface="Calibri" panose="020F0502020204030204" pitchFamily="34" charset="0"/>
              </a:rPr>
              <a:t>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je povinný na poľnohospodárskej ploche zabezpečiť rôznorodosť drevín v zložení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najmenej troch druhov drevín </a:t>
            </a:r>
            <a:r>
              <a:rPr lang="sk-SK" altLang="sk-SK" sz="1600" b="1" dirty="0" smtClean="0">
                <a:cs typeface="Calibri" panose="020F0502020204030204" pitchFamily="34" charset="0"/>
              </a:rPr>
              <a:t>a </a:t>
            </a:r>
            <a:r>
              <a:rPr lang="sk-SK" altLang="sk-SK" sz="1600" b="1" dirty="0">
                <a:cs typeface="Calibri" panose="020F0502020204030204" pitchFamily="34" charset="0"/>
              </a:rPr>
              <a:t>v </a:t>
            </a:r>
            <a:r>
              <a:rPr lang="sk-SK" altLang="sk-SK" sz="1600" b="1" dirty="0" smtClean="0">
                <a:cs typeface="Calibri" panose="020F0502020204030204" pitchFamily="34" charset="0"/>
              </a:rPr>
              <a:t>členení založenia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, ktoré nepresiahnu</a:t>
            </a:r>
          </a:p>
          <a:p>
            <a:pPr marL="360000" indent="-360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60 </a:t>
            </a:r>
            <a:r>
              <a:rPr lang="sk-SK" altLang="sk-SK" sz="1600" b="1" dirty="0">
                <a:cs typeface="Calibri" panose="020F0502020204030204" pitchFamily="34" charset="0"/>
              </a:rPr>
              <a:t>% </a:t>
            </a:r>
            <a:r>
              <a:rPr lang="sk-SK" altLang="sk-SK" sz="1600" b="1" dirty="0" smtClean="0">
                <a:cs typeface="Calibri" panose="020F0502020204030204" pitchFamily="34" charset="0"/>
              </a:rPr>
              <a:t>dominantnej lesnej dreviny</a:t>
            </a:r>
            <a:r>
              <a:rPr lang="sk-SK" altLang="sk-SK" sz="1600" b="1" dirty="0">
                <a:cs typeface="Calibri" panose="020F0502020204030204" pitchFamily="34" charset="0"/>
              </a:rPr>
              <a:t>,</a:t>
            </a:r>
          </a:p>
          <a:p>
            <a:pPr marL="360000" indent="-360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30 </a:t>
            </a:r>
            <a:r>
              <a:rPr lang="sk-SK" altLang="sk-SK" sz="1600" b="1" dirty="0">
                <a:cs typeface="Calibri" panose="020F0502020204030204" pitchFamily="34" charset="0"/>
              </a:rPr>
              <a:t>% </a:t>
            </a:r>
            <a:r>
              <a:rPr lang="sk-SK" altLang="sk-SK" sz="1600" b="1" dirty="0" smtClean="0">
                <a:cs typeface="Calibri" panose="020F0502020204030204" pitchFamily="34" charset="0"/>
              </a:rPr>
              <a:t>druhej dreviny.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(5) Zmena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parametrov podľa odseku 2, 3 alebo odseku 4 v rozsahu najviac 5 % sa nepovažuje za porušenie </a:t>
            </a:r>
            <a:r>
              <a:rPr lang="sk-SK" altLang="sk-SK" sz="1600" b="1" dirty="0">
                <a:cs typeface="Calibri" panose="020F0502020204030204" pitchFamily="34" charset="0"/>
              </a:rPr>
              <a:t>podmienky.</a:t>
            </a:r>
          </a:p>
        </p:txBody>
      </p:sp>
    </p:spTree>
    <p:extLst>
      <p:ext uri="{BB962C8B-B14F-4D97-AF65-F5344CB8AC3E}">
        <p14:creationId xmlns:p14="http://schemas.microsoft.com/office/powerpoint/2010/main" val="29731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628800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49328" y="2711649"/>
            <a:ext cx="10519280" cy="38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46 Založenie líniových vegetačných prvkov</a:t>
            </a:r>
          </a:p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(6) Ak </a:t>
            </a:r>
            <a:r>
              <a:rPr lang="sk-SK" altLang="sk-SK" sz="1600" b="1" dirty="0" smtClean="0">
                <a:cs typeface="Calibri" panose="020F0502020204030204" pitchFamily="34" charset="0"/>
              </a:rPr>
              <a:t>sa výsadba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 realizuje na plochách spadajúcich do oblasti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Natura 2000</a:t>
            </a:r>
            <a:r>
              <a:rPr lang="sk-SK" altLang="sk-SK" sz="1600" b="1" dirty="0" smtClean="0">
                <a:cs typeface="Calibri" panose="020F0502020204030204" pitchFamily="34" charset="0"/>
              </a:rPr>
              <a:t>, podpora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45 </a:t>
            </a:r>
            <a:r>
              <a:rPr lang="sk-SK" altLang="sk-SK" sz="1600" b="1" dirty="0">
                <a:cs typeface="Calibri" panose="020F0502020204030204" pitchFamily="34" charset="0"/>
              </a:rPr>
              <a:t>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sa poskytuje len v </a:t>
            </a:r>
            <a:r>
              <a:rPr lang="sk-SK" altLang="sk-SK" sz="1600" b="1" dirty="0">
                <a:cs typeface="Calibri" panose="020F0502020204030204" pitchFamily="34" charset="0"/>
              </a:rPr>
              <a:t>prípade</a:t>
            </a:r>
            <a:r>
              <a:rPr lang="sk-SK" altLang="sk-SK" sz="1600" b="1" dirty="0" smtClean="0">
                <a:cs typeface="Calibri" panose="020F0502020204030204" pitchFamily="34" charset="0"/>
              </a:rPr>
              <a:t>, ak prijímateľ 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45 </a:t>
            </a:r>
            <a:r>
              <a:rPr lang="sk-SK" altLang="sk-SK" sz="1600" b="1" dirty="0">
                <a:cs typeface="Calibri" panose="020F0502020204030204" pitchFamily="34" charset="0"/>
              </a:rPr>
              <a:t>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predloží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súhlas orgánu ochrany prírody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na založenie líniových vegetačných prvkov pri podaní žiadosti</a:t>
            </a:r>
            <a:r>
              <a:rPr lang="sk-SK" altLang="sk-SK" sz="1600" b="1" dirty="0">
                <a:cs typeface="Calibri" panose="020F0502020204030204" pitchFamily="34" charset="0"/>
              </a:rPr>
              <a:t>.</a:t>
            </a:r>
          </a:p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(7) Po založení </a:t>
            </a:r>
            <a:r>
              <a:rPr lang="sk-SK" altLang="sk-SK" sz="1600" b="1" dirty="0">
                <a:cs typeface="Calibri" panose="020F0502020204030204" pitchFamily="34" charset="0"/>
              </a:rPr>
              <a:t>líniových vegetačných prvkov </a:t>
            </a:r>
            <a:r>
              <a:rPr lang="sk-SK" altLang="sk-SK" sz="1600" b="1" dirty="0" smtClean="0">
                <a:cs typeface="Calibri" panose="020F0502020204030204" pitchFamily="34" charset="0"/>
              </a:rPr>
              <a:t>je prijímateľ podpory na operáciu podľa § 45 písm. a) povinný zaslať platobnej agentúre hlásenie o založení </a:t>
            </a:r>
            <a:r>
              <a:rPr lang="sk-SK" altLang="sk-SK" sz="1600" b="1" dirty="0">
                <a:cs typeface="Calibri" panose="020F0502020204030204" pitchFamily="34" charset="0"/>
              </a:rPr>
              <a:t>líniových vegetačných prvkov </a:t>
            </a:r>
            <a:r>
              <a:rPr lang="sk-SK" altLang="sk-SK" sz="1600" b="1" dirty="0" smtClean="0">
                <a:cs typeface="Calibri" panose="020F0502020204030204" pitchFamily="34" charset="0"/>
              </a:rPr>
              <a:t>, ktoré obsahuje výmeru založeného </a:t>
            </a:r>
            <a:r>
              <a:rPr lang="sk-SK" altLang="sk-SK" sz="1600" b="1" dirty="0">
                <a:cs typeface="Calibri" panose="020F0502020204030204" pitchFamily="34" charset="0"/>
              </a:rPr>
              <a:t>líniových vegetačných prvkov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v členení na ornú pôdu, údaje o </a:t>
            </a:r>
            <a:r>
              <a:rPr lang="sk-SK" altLang="sk-SK" sz="1600" b="1" dirty="0">
                <a:cs typeface="Calibri" panose="020F0502020204030204" pitchFamily="34" charset="0"/>
              </a:rPr>
              <a:t>počte 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druhoch vysadených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a údaje o spone výsadby do 15. januára nasledujúceho kalendárneho roka v súlade s plánom predkladaným pri podávaní žiadosti alebo jeho upravenou konečnou </a:t>
            </a:r>
            <a:r>
              <a:rPr lang="sk-SK" altLang="sk-SK" sz="1600" b="1" dirty="0">
                <a:cs typeface="Calibri" panose="020F0502020204030204" pitchFamily="34" charset="0"/>
              </a:rPr>
              <a:t>verziou.</a:t>
            </a:r>
          </a:p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(8) Prijímateľ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45 </a:t>
            </a:r>
            <a:r>
              <a:rPr lang="sk-SK" altLang="sk-SK" sz="1600" b="1" dirty="0">
                <a:cs typeface="Calibri" panose="020F0502020204030204" pitchFamily="34" charset="0"/>
              </a:rPr>
              <a:t>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je povinný na svojom webovom sídle, ak také sídlo existuje, a na oficiálnych stránkach sociálnych médií uverejniť informácie o realizovanej operácii </a:t>
            </a:r>
            <a:r>
              <a:rPr lang="sk-SK" altLang="sk-SK" sz="1600" b="1" dirty="0">
                <a:cs typeface="Calibri" panose="020F0502020204030204" pitchFamily="34" charset="0"/>
              </a:rPr>
              <a:t>v </a:t>
            </a:r>
            <a:r>
              <a:rPr lang="sk-SK" altLang="sk-SK" sz="1600" b="1" dirty="0" smtClean="0">
                <a:cs typeface="Calibri" panose="020F0502020204030204" pitchFamily="34" charset="0"/>
              </a:rPr>
              <a:t>roku vyplatenia podpory; informácie o realizovanej operácii obsahujú jej krátky opis zodpovedajúci úrovni podpory, ciele, výsledky a sumu podpory poskytnutú Európskou úniou</a:t>
            </a:r>
            <a:r>
              <a:rPr lang="sk-SK" altLang="sk-SK" sz="1600" b="1" dirty="0"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7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628800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055440" y="2708920"/>
            <a:ext cx="1065718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</a:t>
            </a:r>
            <a:r>
              <a:rPr lang="sk-SK" altLang="sk-SK" sz="2400" b="1" dirty="0" smtClean="0">
                <a:cs typeface="Calibri" panose="020F0502020204030204" pitchFamily="34" charset="0"/>
              </a:rPr>
              <a:t>47 </a:t>
            </a:r>
            <a:r>
              <a:rPr lang="sk-SK" altLang="sk-SK" sz="2400" b="1" dirty="0">
                <a:cs typeface="Calibri" panose="020F0502020204030204" pitchFamily="34" charset="0"/>
              </a:rPr>
              <a:t>Ochrana a </a:t>
            </a:r>
            <a:r>
              <a:rPr lang="sk-SK" altLang="sk-SK" sz="2400" b="1" dirty="0" smtClean="0">
                <a:cs typeface="Calibri" panose="020F0502020204030204" pitchFamily="34" charset="0"/>
              </a:rPr>
              <a:t>údržba </a:t>
            </a:r>
            <a:r>
              <a:rPr lang="sk-SK" altLang="sk-SK" sz="2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2400" b="1" dirty="0" smtClean="0">
                <a:cs typeface="Calibri" panose="020F0502020204030204" pitchFamily="34" charset="0"/>
              </a:rPr>
              <a:t> v rámci založených líniových vegetačných prvkov</a:t>
            </a:r>
            <a:endParaRPr lang="sk-SK" altLang="sk-SK" sz="2400" b="1" kern="0" dirty="0" smtClean="0">
              <a:latin typeface="Helvetica Neue"/>
              <a:cs typeface="Calibri" panose="020F0502020204030204" pitchFamily="34" charset="0"/>
            </a:endParaRPr>
          </a:p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(1) Podpora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45 písm. b) sa poskytuje na poľnohospodársku plochu, na ktorej bol založený líniový vegetačný prvok v súlade s podmienkami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46.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(</a:t>
            </a:r>
            <a:r>
              <a:rPr lang="sk-SK" altLang="sk-SK" sz="1600" b="1" dirty="0">
                <a:cs typeface="Calibri" panose="020F0502020204030204" pitchFamily="34" charset="0"/>
              </a:rPr>
              <a:t>2) Prijímateľ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45 </a:t>
            </a:r>
            <a:r>
              <a:rPr lang="sk-SK" altLang="sk-SK" sz="1600" b="1" dirty="0">
                <a:cs typeface="Calibri" panose="020F0502020204030204" pitchFamily="34" charset="0"/>
              </a:rPr>
              <a:t>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b) je povinný zabezpečiť v období údržby na ploche podľa odseku 1</a:t>
            </a:r>
            <a:endParaRPr lang="sk-SK" altLang="sk-SK" sz="1600" b="1" dirty="0">
              <a:cs typeface="Calibri" panose="020F0502020204030204" pitchFamily="34" charset="0"/>
            </a:endParaRP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riadne </a:t>
            </a:r>
            <a:r>
              <a:rPr lang="sk-SK" altLang="sk-SK" sz="1600" b="1" dirty="0">
                <a:cs typeface="Calibri" panose="020F0502020204030204" pitchFamily="34" charset="0"/>
              </a:rPr>
              <a:t>ošetrovanie</a:t>
            </a:r>
            <a:r>
              <a:rPr lang="sk-SK" altLang="sk-SK" sz="1600" b="1" dirty="0" smtClean="0">
                <a:cs typeface="Calibri" panose="020F0502020204030204" pitchFamily="34" charset="0"/>
              </a:rPr>
              <a:t>, ochranu a údržbu vysadených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tak, aby počet životaschopných vysadených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neklesol pod úroveň 90 </a:t>
            </a:r>
            <a:r>
              <a:rPr lang="sk-SK" altLang="sk-SK" sz="1600" b="1" dirty="0">
                <a:cs typeface="Calibri" panose="020F0502020204030204" pitchFamily="34" charset="0"/>
              </a:rPr>
              <a:t>%,</a:t>
            </a: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dosadenie nových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pre zabezpečenie podmienky podľa písmena a).</a:t>
            </a:r>
            <a:endParaRPr lang="sk-SK" altLang="sk-SK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628800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55440" y="2905119"/>
            <a:ext cx="10513167" cy="340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200" b="1" cap="small" dirty="0" smtClean="0">
                <a:cs typeface="Calibri" panose="020F0502020204030204" pitchFamily="34" charset="0"/>
              </a:rPr>
              <a:t>Podpora na </a:t>
            </a:r>
            <a:r>
              <a:rPr lang="sk-SK" altLang="sk-SK" sz="2200" b="1" cap="small" dirty="0" smtClean="0">
                <a:solidFill>
                  <a:srgbClr val="FF0000"/>
                </a:solidFill>
                <a:cs typeface="Calibri" panose="020F0502020204030204" pitchFamily="34" charset="0"/>
              </a:rPr>
              <a:t>zalesňovanie ornej pôdy </a:t>
            </a:r>
            <a:r>
              <a:rPr lang="sk-SK" altLang="sk-SK" sz="2200" b="1" cap="small" dirty="0" smtClean="0">
                <a:cs typeface="Calibri" panose="020F0502020204030204" pitchFamily="34" charset="0"/>
              </a:rPr>
              <a:t>a na ochranu a údržbu </a:t>
            </a:r>
            <a:r>
              <a:rPr lang="sk-SK" altLang="sk-SK" sz="2200" b="1" cap="small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2200" b="1" cap="small" dirty="0" smtClean="0">
                <a:cs typeface="Calibri" panose="020F0502020204030204" pitchFamily="34" charset="0"/>
              </a:rPr>
              <a:t> v rámci zalesnenej pôdy</a:t>
            </a:r>
            <a:endParaRPr lang="sk-SK" altLang="sk-SK" sz="2200" b="1" cap="small" dirty="0">
              <a:cs typeface="Calibri" panose="020F0502020204030204" pitchFamily="34" charset="0"/>
            </a:endParaRPr>
          </a:p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48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dirty="0">
                <a:cs typeface="Calibri" panose="020F0502020204030204" pitchFamily="34" charset="0"/>
              </a:rPr>
              <a:t>Podpora podľa § 1 písm</a:t>
            </a:r>
            <a:r>
              <a:rPr lang="sk-SK" altLang="sk-SK" sz="1600" dirty="0" smtClean="0">
                <a:cs typeface="Calibri" panose="020F0502020204030204" pitchFamily="34" charset="0"/>
              </a:rPr>
              <a:t>. n) zahŕňa tieto operácie:</a:t>
            </a:r>
            <a:endParaRPr lang="sk-SK" altLang="sk-SK" sz="1600" dirty="0">
              <a:cs typeface="Calibri" panose="020F0502020204030204" pitchFamily="34" charset="0"/>
            </a:endParaRP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zalesňovanie ornej pôdy</a:t>
            </a:r>
            <a:r>
              <a:rPr lang="sk-SK" altLang="sk-SK" sz="1600" b="1" dirty="0">
                <a:cs typeface="Calibri" panose="020F0502020204030204" pitchFamily="34" charset="0"/>
              </a:rPr>
              <a:t>,</a:t>
            </a: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ochrana </a:t>
            </a:r>
            <a:r>
              <a:rPr lang="sk-SK" altLang="sk-SK" sz="1600" b="1" dirty="0">
                <a:cs typeface="Calibri" panose="020F0502020204030204" pitchFamily="34" charset="0"/>
              </a:rPr>
              <a:t>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údržba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 zalesnenej ornej pôdy</a:t>
            </a:r>
            <a:r>
              <a:rPr lang="sk-SK" altLang="sk-SK" sz="1600" b="1" dirty="0">
                <a:cs typeface="Calibri" panose="020F0502020204030204" pitchFamily="34" charset="0"/>
              </a:rPr>
              <a:t>,</a:t>
            </a: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prémia za stratu príjmu z poľnohospodárskej činnosti pri zalesňovaní ornej pôdy</a:t>
            </a:r>
            <a:r>
              <a:rPr lang="sk-SK" altLang="sk-SK" sz="1600" b="1" dirty="0">
                <a:cs typeface="Calibri" panose="020F0502020204030204" pitchFamily="34" charset="0"/>
              </a:rPr>
              <a:t>.</a:t>
            </a:r>
            <a:endParaRPr lang="sk-SK" altLang="sk-SK" sz="1600" b="1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628800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058195" y="2859399"/>
            <a:ext cx="10366397" cy="371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49 Zalesňovanie ornej pôdy</a:t>
            </a:r>
          </a:p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(1) Podpora na operáciu podľa § 48 písm. a) sa poskytuje na</a:t>
            </a:r>
          </a:p>
          <a:p>
            <a:pPr marL="360000" indent="-360000" defTabSz="1080000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súvislú výmeru ornej pôdy najmenej 0,5 ha a najviac 10 ha obhospodarovanej jedným prijímateľom</a:t>
            </a:r>
            <a:r>
              <a:rPr lang="sk-SK" altLang="sk-SK" sz="1600" b="1" dirty="0">
                <a:cs typeface="Calibri" panose="020F0502020204030204" pitchFamily="34" charset="0"/>
              </a:rPr>
              <a:t>,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pričom jej kratšia strana musí mať dĺžku viac ako 50 </a:t>
            </a:r>
            <a:r>
              <a:rPr lang="sk-SK" altLang="sk-SK" sz="1600" b="1" dirty="0">
                <a:cs typeface="Calibri" panose="020F0502020204030204" pitchFamily="34" charset="0"/>
              </a:rPr>
              <a:t>m,</a:t>
            </a:r>
          </a:p>
          <a:p>
            <a:pPr marL="360000" indent="-360000" defTabSz="1080000"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výmeru </a:t>
            </a:r>
            <a:r>
              <a:rPr lang="sk-SK" altLang="sk-SK" sz="1600" b="1" dirty="0" smtClean="0">
                <a:cs typeface="Calibri" panose="020F0502020204030204" pitchFamily="34" charset="0"/>
              </a:rPr>
              <a:t>ornej pôdy, ktorej kód bonitovanej pôdno-ekologickej jednotky patrí s prevažujúcou výmerou do 6. až 9. skupiny.</a:t>
            </a:r>
          </a:p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(2) </a:t>
            </a:r>
            <a:r>
              <a:rPr lang="sk-SK" altLang="sk-SK" sz="1600" b="1" dirty="0">
                <a:cs typeface="Calibri" panose="020F0502020204030204" pitchFamily="34" charset="0"/>
              </a:rPr>
              <a:t>Prijímateľ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48 </a:t>
            </a:r>
            <a:r>
              <a:rPr lang="sk-SK" altLang="sk-SK" sz="1600" b="1" dirty="0">
                <a:cs typeface="Calibri" panose="020F0502020204030204" pitchFamily="34" charset="0"/>
              </a:rPr>
              <a:t>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</a:t>
            </a:r>
            <a:r>
              <a:rPr lang="sk-SK" altLang="sk-SK" sz="1600" b="1" dirty="0">
                <a:cs typeface="Calibri" panose="020F0502020204030204" pitchFamily="34" charset="0"/>
              </a:rPr>
              <a:t>) </a:t>
            </a:r>
            <a:r>
              <a:rPr lang="sk-SK" altLang="sk-SK" sz="1600" b="1" dirty="0" smtClean="0">
                <a:cs typeface="Calibri" panose="020F0502020204030204" pitchFamily="34" charset="0"/>
              </a:rPr>
              <a:t>je povinný zabezpečiť zalesnenie ornej pôdy pôvodnými </a:t>
            </a:r>
            <a:r>
              <a:rPr lang="sk-SK" altLang="sk-SK" sz="1600" b="1" dirty="0" err="1" smtClean="0">
                <a:cs typeface="Calibri" panose="020F0502020204030204" pitchFamily="34" charset="0"/>
              </a:rPr>
              <a:t>stanovištne</a:t>
            </a:r>
            <a:r>
              <a:rPr lang="sk-SK" altLang="sk-SK" sz="1600" b="1" dirty="0" smtClean="0">
                <a:cs typeface="Calibri" panose="020F0502020204030204" pitchFamily="34" charset="0"/>
              </a:rPr>
              <a:t> vhodnými druhmi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 najneskôr do 30. novembra roku podania žiadosti-</a:t>
            </a:r>
          </a:p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(3) Prijímateľ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48 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je povinný zabezpečiť na ornej pôde rôznorodosť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 vo forme počtu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, ktoré musia byť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u lesných drevín </a:t>
            </a:r>
            <a:r>
              <a:rPr lang="sk-SK" altLang="sk-SK" sz="1600" b="1" dirty="0" smtClean="0">
                <a:cs typeface="Calibri" panose="020F0502020204030204" pitchFamily="34" charset="0"/>
              </a:rPr>
              <a:t>v zložení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najmenej troch druhov 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.</a:t>
            </a:r>
            <a:endParaRPr lang="sk-SK" altLang="sk-SK" sz="16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556792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69601" y="2625052"/>
            <a:ext cx="10499007" cy="368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49 Zalesňovanie ornej pôdy</a:t>
            </a:r>
          </a:p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(4) Nedodržanie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podmienky rôznorodosti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1600" b="1" dirty="0" smtClean="0">
                <a:cs typeface="Calibri" panose="020F0502020204030204" pitchFamily="34" charset="0"/>
              </a:rPr>
              <a:t> podľa odseku 3 v rozsahu najviac 5 % sa nepovažuje za porušenie podmienky</a:t>
            </a:r>
            <a:r>
              <a:rPr lang="sk-SK" altLang="sk-SK" sz="1600" b="1" dirty="0">
                <a:cs typeface="Calibri" panose="020F0502020204030204" pitchFamily="34" charset="0"/>
              </a:rPr>
              <a:t>.</a:t>
            </a:r>
          </a:p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(5) Prijímateľ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48 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je povinný v roku podania žiadosti zabezpečiť zmenu druhu poľnohospodárskeho pozemku na lesný pozemok podľa osobitného predpisu.</a:t>
            </a:r>
            <a:endParaRPr lang="sk-SK" altLang="sk-SK" sz="1600" b="1" dirty="0">
              <a:cs typeface="Calibri" panose="020F0502020204030204" pitchFamily="34" charset="0"/>
            </a:endParaRPr>
          </a:p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(6) Po </a:t>
            </a:r>
            <a:r>
              <a:rPr lang="sk-SK" altLang="sk-SK" sz="1600" b="1" dirty="0" smtClean="0">
                <a:cs typeface="Calibri" panose="020F0502020204030204" pitchFamily="34" charset="0"/>
              </a:rPr>
              <a:t>zalesnení poľnohospodárskej plochy je prijímateľ 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48 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povinný zaslať platobnej agentúre hlásenie o zalesnení s uvedením výmery zalesnenej ornej pôdy a </a:t>
            </a:r>
            <a:r>
              <a:rPr lang="sk-SK" altLang="sk-SK" sz="1600" b="1" dirty="0">
                <a:cs typeface="Calibri" panose="020F0502020204030204" pitchFamily="34" charset="0"/>
              </a:rPr>
              <a:t>údajov o </a:t>
            </a:r>
            <a:r>
              <a:rPr lang="sk-SK" altLang="sk-SK" sz="1600" b="1" dirty="0" smtClean="0">
                <a:cs typeface="Calibri" panose="020F0502020204030204" pitchFamily="34" charset="0"/>
              </a:rPr>
              <a:t>druhoch vysadených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do 31. decembra roku podania žiadosti v súlade s plánom predkladaným pri podávaní žiadosti alebo jeho upravenou </a:t>
            </a:r>
            <a:r>
              <a:rPr lang="sk-SK" altLang="sk-SK" sz="1600" b="1" dirty="0" err="1" smtClean="0">
                <a:cs typeface="Calibri" panose="020F0502020204030204" pitchFamily="34" charset="0"/>
              </a:rPr>
              <a:t>konečnouverziou</a:t>
            </a:r>
            <a:r>
              <a:rPr lang="sk-SK" altLang="sk-SK" sz="1600" b="1" dirty="0" smtClean="0">
                <a:cs typeface="Calibri" panose="020F0502020204030204" pitchFamily="34" charset="0"/>
              </a:rPr>
              <a:t>.</a:t>
            </a:r>
            <a:endParaRPr lang="sk-SK" altLang="sk-SK" sz="1600" b="1" dirty="0">
              <a:cs typeface="Calibri" panose="020F0502020204030204" pitchFamily="34" charset="0"/>
            </a:endParaRPr>
          </a:p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(7) Prijímateľ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48 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a) je povinný na svojom webovom sídle, ak také sídlo existuje, a na oficiálnych stránkach sociálnych médií uverejniť informácie o realizovanej operácii </a:t>
            </a:r>
            <a:r>
              <a:rPr lang="sk-SK" altLang="sk-SK" sz="1600" b="1" dirty="0">
                <a:cs typeface="Calibri" panose="020F0502020204030204" pitchFamily="34" charset="0"/>
              </a:rPr>
              <a:t>v </a:t>
            </a:r>
            <a:r>
              <a:rPr lang="sk-SK" altLang="sk-SK" sz="1600" b="1" dirty="0" smtClean="0">
                <a:cs typeface="Calibri" panose="020F0502020204030204" pitchFamily="34" charset="0"/>
              </a:rPr>
              <a:t>roku vyplatenia podpory; informácie o realizovanej operácii obsahujú jej krátky opis zodpovedajúci úrovni podpory, ciele, výsledky a sumu podpory poskytnutú Európskou úniou</a:t>
            </a:r>
            <a:r>
              <a:rPr lang="sk-SK" altLang="sk-SK" sz="1600" b="1" dirty="0"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88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556792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021513" y="2817871"/>
            <a:ext cx="10547096" cy="349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50</a:t>
            </a:r>
            <a:r>
              <a:rPr lang="sk-SK" altLang="sk-SK" sz="2400" b="1" dirty="0" smtClean="0">
                <a:cs typeface="Calibri" panose="020F0502020204030204" pitchFamily="34" charset="0"/>
              </a:rPr>
              <a:t> </a:t>
            </a:r>
            <a:r>
              <a:rPr lang="sk-SK" altLang="sk-SK" sz="2400" b="1" dirty="0">
                <a:cs typeface="Calibri" panose="020F0502020204030204" pitchFamily="34" charset="0"/>
              </a:rPr>
              <a:t>Ochrana a </a:t>
            </a:r>
            <a:r>
              <a:rPr lang="sk-SK" altLang="sk-SK" sz="2400" b="1" dirty="0" smtClean="0">
                <a:cs typeface="Calibri" panose="020F0502020204030204" pitchFamily="34" charset="0"/>
              </a:rPr>
              <a:t>údržba </a:t>
            </a:r>
            <a:r>
              <a:rPr lang="sk-SK" altLang="sk-SK" sz="2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drevín</a:t>
            </a:r>
            <a:r>
              <a:rPr lang="sk-SK" altLang="sk-SK" sz="2400" b="1" dirty="0" smtClean="0">
                <a:cs typeface="Calibri" panose="020F0502020204030204" pitchFamily="34" charset="0"/>
              </a:rPr>
              <a:t> zalesnenej ornej pôdy</a:t>
            </a:r>
            <a:endParaRPr lang="sk-SK" altLang="sk-SK" sz="2400" b="1" kern="0" dirty="0" smtClean="0">
              <a:latin typeface="Helvetica Neue"/>
              <a:cs typeface="Calibri" panose="020F0502020204030204" pitchFamily="34" charset="0"/>
            </a:endParaRP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(1) Podpora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48 písm. b) sa poskytuje na zalesnenú ornú pôdu v súlade s podmienkami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49.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(</a:t>
            </a:r>
            <a:r>
              <a:rPr lang="sk-SK" altLang="sk-SK" sz="1600" b="1" dirty="0">
                <a:cs typeface="Calibri" panose="020F0502020204030204" pitchFamily="34" charset="0"/>
              </a:rPr>
              <a:t>2) Prijímateľ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48 </a:t>
            </a:r>
            <a:r>
              <a:rPr lang="sk-SK" altLang="sk-SK" sz="1600" b="1" dirty="0">
                <a:cs typeface="Calibri" panose="020F0502020204030204" pitchFamily="34" charset="0"/>
              </a:rPr>
              <a:t>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b) je povinný zabezpečiť na ploche podľa odseku 1</a:t>
            </a:r>
            <a:endParaRPr lang="sk-SK" altLang="sk-SK" sz="1600" b="1" dirty="0">
              <a:cs typeface="Calibri" panose="020F0502020204030204" pitchFamily="34" charset="0"/>
            </a:endParaRP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riadnu ochranu a údržbu vysadených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tak, aby počet životaschopných vysadených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neklesol pod úroveň 80 </a:t>
            </a:r>
            <a:r>
              <a:rPr lang="sk-SK" altLang="sk-SK" sz="1600" b="1" dirty="0">
                <a:cs typeface="Calibri" panose="020F0502020204030204" pitchFamily="34" charset="0"/>
              </a:rPr>
              <a:t>%,</a:t>
            </a: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dosadenie nových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pre zabezpečenie podmienky podľa písmena a).</a:t>
            </a:r>
            <a:endParaRPr lang="sk-SK" altLang="sk-SK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556792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34104" y="2708920"/>
            <a:ext cx="10513168" cy="337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51</a:t>
            </a:r>
            <a:r>
              <a:rPr lang="sk-SK" altLang="sk-SK" sz="2400" b="1" dirty="0">
                <a:cs typeface="Calibri" panose="020F0502020204030204" pitchFamily="34" charset="0"/>
              </a:rPr>
              <a:t> Prémia </a:t>
            </a:r>
            <a:r>
              <a:rPr lang="sk-SK" altLang="sk-SK" sz="2400" b="1" dirty="0" smtClean="0">
                <a:cs typeface="Calibri" panose="020F0502020204030204" pitchFamily="34" charset="0"/>
              </a:rPr>
              <a:t>za stratu príjmu z poľnohospodárskej činnosti pri zalesňovaní ornej pôdy</a:t>
            </a:r>
            <a:endParaRPr lang="sk-SK" altLang="sk-SK" sz="2400" b="1" kern="0" dirty="0" smtClean="0">
              <a:latin typeface="Helvetica Neue"/>
              <a:cs typeface="Calibri" panose="020F0502020204030204" pitchFamily="34" charset="0"/>
            </a:endParaRP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>
                <a:cs typeface="Calibri" panose="020F0502020204030204" pitchFamily="34" charset="0"/>
              </a:rPr>
              <a:t>(1) Podpora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48 písm. c) sa poskytuje na zalesnenú ornú pôdu v súlade s podmienkami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50.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(</a:t>
            </a:r>
            <a:r>
              <a:rPr lang="sk-SK" altLang="sk-SK" sz="1600" b="1" dirty="0">
                <a:cs typeface="Calibri" panose="020F0502020204030204" pitchFamily="34" charset="0"/>
              </a:rPr>
              <a:t>2) Prijímateľ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podpory na operáciu podľa </a:t>
            </a:r>
            <a:r>
              <a:rPr lang="sk-SK" altLang="sk-SK" sz="1600" b="1" dirty="0">
                <a:cs typeface="Calibri" panose="020F0502020204030204" pitchFamily="34" charset="0"/>
              </a:rPr>
              <a:t>§ </a:t>
            </a:r>
            <a:r>
              <a:rPr lang="sk-SK" altLang="sk-SK" sz="1600" b="1" dirty="0" smtClean="0">
                <a:cs typeface="Calibri" panose="020F0502020204030204" pitchFamily="34" charset="0"/>
              </a:rPr>
              <a:t>48 </a:t>
            </a:r>
            <a:r>
              <a:rPr lang="sk-SK" altLang="sk-SK" sz="1600" b="1" dirty="0">
                <a:cs typeface="Calibri" panose="020F0502020204030204" pitchFamily="34" charset="0"/>
              </a:rPr>
              <a:t>písm</a:t>
            </a:r>
            <a:r>
              <a:rPr lang="sk-SK" altLang="sk-SK" sz="1600" b="1" dirty="0" smtClean="0">
                <a:cs typeface="Calibri" panose="020F0502020204030204" pitchFamily="34" charset="0"/>
              </a:rPr>
              <a:t>. c) je povinný zabezpečiť na ploche podľa odseku 1</a:t>
            </a:r>
            <a:endParaRPr lang="sk-SK" altLang="sk-SK" sz="1600" b="1" dirty="0">
              <a:cs typeface="Calibri" panose="020F0502020204030204" pitchFamily="34" charset="0"/>
            </a:endParaRP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riadnu ochranu a údržbu vysadených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tak, aby počet životaschopných vysadených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neklesol pod úroveň 80 </a:t>
            </a:r>
            <a:r>
              <a:rPr lang="sk-SK" altLang="sk-SK" sz="1600" b="1" dirty="0">
                <a:cs typeface="Calibri" panose="020F0502020204030204" pitchFamily="34" charset="0"/>
              </a:rPr>
              <a:t>%,</a:t>
            </a:r>
          </a:p>
          <a:p>
            <a:pPr marL="360000" indent="-360000" defTabSz="108000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dosadenie nových 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stromov</a:t>
            </a:r>
            <a:r>
              <a:rPr lang="sk-SK" altLang="sk-SK" sz="1600" b="1" dirty="0" smtClean="0">
                <a:cs typeface="Calibri" panose="020F0502020204030204" pitchFamily="34" charset="0"/>
              </a:rPr>
              <a:t> pre zabezpečenie podmienky podľa písmena a).</a:t>
            </a:r>
            <a:endParaRPr lang="sk-SK" altLang="sk-SK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556792"/>
            <a:ext cx="10513168" cy="12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Nariadenie vlády SR č. 3 </a:t>
            </a:r>
            <a:r>
              <a:rPr lang="sk-SK" sz="1800" dirty="0">
                <a:solidFill>
                  <a:schemeClr val="tx1"/>
                </a:solidFill>
              </a:rPr>
              <a:t>z 29. decembra 2022, ktorým sa ustanovujú pravidlá poskytovania podpory na neprojektové opatrenia Strategického plánu spoločnej poľnohospodárskej politiky </a:t>
            </a:r>
            <a:r>
              <a:rPr lang="sk-SK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1800" dirty="0" smtClean="0">
                <a:solidFill>
                  <a:schemeClr val="tx1"/>
                </a:solidFill>
                <a:hlinkClick r:id="rId3"/>
              </a:rPr>
              <a:t>www.slov-lex.sk/pravne-predpisy/SK/ZZ/2023/3/20230115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/>
              <a:t> 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055440" y="2708920"/>
            <a:ext cx="1008526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kern="0" dirty="0" smtClean="0">
                <a:latin typeface="Helvetica Neue"/>
                <a:cs typeface="Calibri" panose="020F0502020204030204" pitchFamily="34" charset="0"/>
              </a:rPr>
              <a:t>Nariadenie ďalej obsahuje: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51</a:t>
            </a:r>
            <a:r>
              <a:rPr lang="sk-SK" altLang="sk-SK" sz="2400" b="1" dirty="0">
                <a:cs typeface="Calibri" panose="020F0502020204030204" pitchFamily="34" charset="0"/>
              </a:rPr>
              <a:t> </a:t>
            </a:r>
            <a:r>
              <a:rPr lang="sk-SK" altLang="sk-SK" sz="2400" b="1" dirty="0" smtClean="0">
                <a:cs typeface="Calibri" panose="020F0502020204030204" pitchFamily="34" charset="0"/>
              </a:rPr>
              <a:t>Zníženie podpory a vrátenie poskytnutej podpory z dôvodu neplnenia podmienok záväzku</a:t>
            </a:r>
            <a:endParaRPr lang="sk-SK" altLang="sk-SK" sz="2400" b="1" kern="0" dirty="0" smtClean="0">
              <a:latin typeface="Helvetica Neue"/>
              <a:cs typeface="Calibri" panose="020F0502020204030204" pitchFamily="34" charset="0"/>
            </a:endParaRP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Porušenie podmienok poskytnutia podpory sa posudzuje podľa hodnôt určených na základe rozsahu</a:t>
            </a:r>
            <a:r>
              <a:rPr lang="sk-SK" altLang="sk-SK" sz="1600" b="1" dirty="0">
                <a:cs typeface="Calibri" panose="020F0502020204030204" pitchFamily="34" charset="0"/>
              </a:rPr>
              <a:t>, </a:t>
            </a:r>
            <a:r>
              <a:rPr lang="sk-SK" altLang="sk-SK" sz="1600" b="1" dirty="0" smtClean="0">
                <a:cs typeface="Calibri" panose="020F0502020204030204" pitchFamily="34" charset="0"/>
              </a:rPr>
              <a:t>trvania a závažnosti podľa </a:t>
            </a:r>
            <a:r>
              <a:rPr lang="sk-SK" altLang="sk-SK" sz="1600" b="1" dirty="0">
                <a:cs typeface="Calibri" panose="020F0502020204030204" pitchFamily="34" charset="0"/>
              </a:rPr>
              <a:t>prílohy č. </a:t>
            </a:r>
            <a:r>
              <a:rPr lang="sk-SK" altLang="sk-SK" sz="1600" b="1" dirty="0" smtClean="0">
                <a:cs typeface="Calibri" panose="020F0502020204030204" pitchFamily="34" charset="0"/>
              </a:rPr>
              <a:t>14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Prílohu č.1, ktorou je kombinačná tabuľka pre plošné opatrenia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Prílohu č. 10, </a:t>
            </a:r>
            <a:r>
              <a:rPr lang="sk-SK" altLang="sk-SK" sz="1600" b="1" dirty="0">
                <a:cs typeface="Calibri" panose="020F0502020204030204" pitchFamily="34" charset="0"/>
              </a:rPr>
              <a:t>Druhy </a:t>
            </a:r>
            <a:r>
              <a:rPr lang="sk-SK" altLang="sk-SK" sz="1600" b="1" dirty="0" smtClean="0">
                <a:cs typeface="Calibri" panose="020F0502020204030204" pitchFamily="34" charset="0"/>
              </a:rPr>
              <a:t>ovocných stromov a ovocných krov a minimálne počty ks na 1 ha ovocného sadu podporených </a:t>
            </a:r>
            <a:r>
              <a:rPr lang="sk-SK" altLang="sk-SK" sz="1600" b="1" dirty="0">
                <a:cs typeface="Calibri" panose="020F0502020204030204" pitchFamily="34" charset="0"/>
              </a:rPr>
              <a:t>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potrebných pre vstup do operácie šetrné hospodárenie v ovocných sadoch</a:t>
            </a:r>
            <a:endParaRPr lang="sk-SK" altLang="sk-SK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93419584-489B-45C5-736E-57FF25DFC227}"/>
              </a:ext>
            </a:extLst>
          </p:cNvPr>
          <p:cNvSpPr txBox="1">
            <a:spLocks/>
          </p:cNvSpPr>
          <p:nvPr/>
        </p:nvSpPr>
        <p:spPr>
          <a:xfrm>
            <a:off x="909048" y="2127534"/>
            <a:ext cx="10299519" cy="4181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>
                <a:cs typeface="Calibri" panose="020F0502020204030204" pitchFamily="34" charset="0"/>
              </a:rPr>
              <a:t>Agrolesníctvo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predstavuje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také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Calibri" panose="020F0502020204030204" pitchFamily="34" charset="0"/>
              </a:rPr>
              <a:t>systémy</a:t>
            </a:r>
            <a:r>
              <a:rPr 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Calibri" panose="020F0502020204030204" pitchFamily="34" charset="0"/>
              </a:rPr>
              <a:t>hospodárenia</a:t>
            </a:r>
            <a:r>
              <a:rPr 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cs typeface="Calibri" panose="020F0502020204030204" pitchFamily="34" charset="0"/>
              </a:rPr>
              <a:t>na </a:t>
            </a:r>
            <a:r>
              <a:rPr lang="en-US" sz="2400" b="1" dirty="0" err="1">
                <a:cs typeface="Calibri" panose="020F0502020204030204" pitchFamily="34" charset="0"/>
              </a:rPr>
              <a:t>pôde</a:t>
            </a:r>
            <a:r>
              <a:rPr lang="en-US" sz="2400" b="1" dirty="0"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cs typeface="Calibri" panose="020F0502020204030204" pitchFamily="34" charset="0"/>
              </a:rPr>
              <a:t>pri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ktorých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sa</a:t>
            </a:r>
            <a:r>
              <a:rPr lang="en-US" sz="2400" b="1" dirty="0">
                <a:cs typeface="Calibri" panose="020F0502020204030204" pitchFamily="34" charset="0"/>
              </a:rPr>
              <a:t> na </a:t>
            </a:r>
            <a:r>
              <a:rPr lang="en-US" sz="2400" b="1" dirty="0" err="1">
                <a:cs typeface="Calibri" panose="020F0502020204030204" pitchFamily="34" charset="0"/>
              </a:rPr>
              <a:t>jednej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ploche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Calibri" panose="020F0502020204030204" pitchFamily="34" charset="0"/>
              </a:rPr>
              <a:t>zámerne</a:t>
            </a:r>
            <a:r>
              <a:rPr 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Calibri" panose="020F0502020204030204" pitchFamily="34" charset="0"/>
              </a:rPr>
              <a:t>kombinuje</a:t>
            </a:r>
            <a:r>
              <a:rPr 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poľnohospodárska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produkcia</a:t>
            </a:r>
            <a:r>
              <a:rPr lang="en-US" sz="2400" b="1" dirty="0">
                <a:cs typeface="Calibri" panose="020F0502020204030204" pitchFamily="34" charset="0"/>
              </a:rPr>
              <a:t> (</a:t>
            </a:r>
            <a:r>
              <a:rPr lang="en-US" sz="2400" b="1" dirty="0" err="1">
                <a:cs typeface="Calibri" panose="020F0502020204030204" pitchFamily="34" charset="0"/>
              </a:rPr>
              <a:t>rastlinná</a:t>
            </a:r>
            <a:r>
              <a:rPr lang="en-US" sz="2400" b="1" dirty="0">
                <a:cs typeface="Calibri" panose="020F0502020204030204" pitchFamily="34" charset="0"/>
              </a:rPr>
              <a:t> a/</a:t>
            </a:r>
            <a:r>
              <a:rPr lang="en-US" sz="2400" b="1" dirty="0" err="1">
                <a:cs typeface="Calibri" panose="020F0502020204030204" pitchFamily="34" charset="0"/>
              </a:rPr>
              <a:t>alebo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živočíšna</a:t>
            </a:r>
            <a:r>
              <a:rPr lang="en-US" sz="2400" b="1" dirty="0">
                <a:cs typeface="Calibri" panose="020F0502020204030204" pitchFamily="34" charset="0"/>
              </a:rPr>
              <a:t>) s </a:t>
            </a:r>
            <a:r>
              <a:rPr lang="en-US" sz="2400" b="1" dirty="0" err="1">
                <a:cs typeface="Calibri" panose="020F0502020204030204" pitchFamily="34" charset="0"/>
              </a:rPr>
              <a:t>pestovaním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drevín</a:t>
            </a:r>
            <a:r>
              <a:rPr lang="en-US" sz="2400" b="1" dirty="0">
                <a:cs typeface="Calibri" panose="020F0502020204030204" pitchFamily="34" charset="0"/>
              </a:rPr>
              <a:t> (</a:t>
            </a:r>
            <a:r>
              <a:rPr lang="en-US" sz="2400" b="1" dirty="0" err="1">
                <a:cs typeface="Calibri" panose="020F0502020204030204" pitchFamily="34" charset="0"/>
              </a:rPr>
              <a:t>lesných</a:t>
            </a:r>
            <a:r>
              <a:rPr lang="en-US" sz="2400" b="1" dirty="0">
                <a:cs typeface="Calibri" panose="020F0502020204030204" pitchFamily="34" charset="0"/>
              </a:rPr>
              <a:t> a/</a:t>
            </a:r>
            <a:r>
              <a:rPr lang="en-US" sz="2400" b="1" dirty="0" err="1">
                <a:cs typeface="Calibri" panose="020F0502020204030204" pitchFamily="34" charset="0"/>
              </a:rPr>
              <a:t>alebo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ovocných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stromov</a:t>
            </a:r>
            <a:r>
              <a:rPr lang="en-US" sz="2400" b="1" dirty="0">
                <a:cs typeface="Calibri" panose="020F0502020204030204" pitchFamily="34" charset="0"/>
              </a:rPr>
              <a:t> a/</a:t>
            </a:r>
            <a:r>
              <a:rPr lang="en-US" sz="2400" b="1" dirty="0" err="1">
                <a:cs typeface="Calibri" panose="020F0502020204030204" pitchFamily="34" charset="0"/>
              </a:rPr>
              <a:t>alebo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cs typeface="Calibri" panose="020F0502020204030204" pitchFamily="34" charset="0"/>
              </a:rPr>
              <a:t>krov</a:t>
            </a:r>
            <a:r>
              <a:rPr lang="en-US" sz="2400" b="1" dirty="0" smtClean="0">
                <a:cs typeface="Calibri" panose="020F0502020204030204" pitchFamily="34" charset="0"/>
              </a:rPr>
              <a:t>)</a:t>
            </a:r>
            <a:endParaRPr lang="sk-SK" sz="2400" b="1" dirty="0" smtClean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90000"/>
            </a:pPr>
            <a:endParaRPr lang="sk-SK" altLang="sk-SK" b="1" dirty="0" smtClean="0">
              <a:solidFill>
                <a:srgbClr val="330033"/>
              </a:solidFill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9701E"/>
              </a:buClr>
            </a:pPr>
            <a:r>
              <a:rPr lang="sk-SK" altLang="sk-SK" b="1" dirty="0" err="1" smtClean="0">
                <a:solidFill>
                  <a:srgbClr val="330033"/>
                </a:solidFill>
                <a:cs typeface="Calibri" panose="020F0502020204030204" pitchFamily="34" charset="0"/>
              </a:rPr>
              <a:t>Agrolesníctvo</a:t>
            </a:r>
            <a:r>
              <a:rPr lang="sk-SK" altLang="sk-SK" b="1" dirty="0" smtClean="0">
                <a:solidFill>
                  <a:srgbClr val="330033"/>
                </a:solidFill>
                <a:cs typeface="Calibri" panose="020F0502020204030204" pitchFamily="34" charset="0"/>
              </a:rPr>
              <a:t> </a:t>
            </a:r>
            <a:r>
              <a:rPr lang="sk-SK" altLang="sk-SK" b="1" dirty="0">
                <a:solidFill>
                  <a:srgbClr val="330033"/>
                </a:solidFill>
                <a:cs typeface="Calibri" panose="020F0502020204030204" pitchFamily="34" charset="0"/>
              </a:rPr>
              <a:t>= </a:t>
            </a:r>
            <a:r>
              <a:rPr lang="sk-SK" altLang="sk-SK" b="1" dirty="0">
                <a:solidFill>
                  <a:srgbClr val="FF0000"/>
                </a:solidFill>
                <a:cs typeface="Calibri" panose="020F0502020204030204" pitchFamily="34" charset="0"/>
              </a:rPr>
              <a:t>integrácia drevín s poľnohospodárskymi plodinami a/alebo hospodárskymi zvieratami</a:t>
            </a:r>
            <a:r>
              <a:rPr lang="sk-SK" altLang="sk-SK" b="1" dirty="0">
                <a:solidFill>
                  <a:srgbClr val="330033"/>
                </a:solidFill>
                <a:cs typeface="Calibri" panose="020F0502020204030204" pitchFamily="34" charset="0"/>
              </a:rPr>
              <a:t>, pri využití benefitov vyplývajúcich z ich vzájomných interakcií (ekonomických a ekologických</a:t>
            </a:r>
            <a:r>
              <a:rPr lang="sk-SK" altLang="sk-SK" b="1" dirty="0" smtClean="0">
                <a:solidFill>
                  <a:srgbClr val="330033"/>
                </a:solidFill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9701E"/>
              </a:buClr>
            </a:pPr>
            <a:endParaRPr lang="sk-SK" altLang="sk-SK" b="1" dirty="0" smtClean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9701E"/>
              </a:buClr>
            </a:pPr>
            <a:r>
              <a:rPr lang="sk-SK" altLang="sk-SK" b="1" dirty="0" err="1" smtClean="0">
                <a:cs typeface="Calibri" panose="020F0502020204030204" pitchFamily="34" charset="0"/>
              </a:rPr>
              <a:t>Agrolesníctvo</a:t>
            </a:r>
            <a:r>
              <a:rPr lang="sk-SK" altLang="sk-SK" b="1" dirty="0" smtClean="0">
                <a:cs typeface="Calibri" panose="020F0502020204030204" pitchFamily="34" charset="0"/>
              </a:rPr>
              <a:t> </a:t>
            </a:r>
            <a:r>
              <a:rPr lang="sk-SK" altLang="sk-SK" b="1" dirty="0">
                <a:cs typeface="Calibri" panose="020F0502020204030204" pitchFamily="34" charset="0"/>
              </a:rPr>
              <a:t>je návrat k používaniu </a:t>
            </a:r>
            <a:r>
              <a:rPr lang="sk-SK" altLang="sk-SK" b="1" u="sng" dirty="0">
                <a:solidFill>
                  <a:srgbClr val="FF0000"/>
                </a:solidFill>
                <a:cs typeface="Calibri" panose="020F0502020204030204" pitchFamily="34" charset="0"/>
              </a:rPr>
              <a:t>zdravého sedliackeho rozumu</a:t>
            </a:r>
            <a:r>
              <a:rPr lang="sk-SK" altLang="sk-SK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sk-SK" altLang="sk-SK" b="1" dirty="0">
                <a:cs typeface="Calibri" panose="020F0502020204030204" pitchFamily="34" charset="0"/>
              </a:rPr>
              <a:t>a využívanie funkcií drevín pri hospodárení na pôde </a:t>
            </a:r>
            <a:r>
              <a:rPr lang="sk-SK" altLang="sk-SK" b="1" dirty="0" smtClean="0">
                <a:cs typeface="Calibri" panose="020F0502020204030204" pitchFamily="34" charset="0"/>
              </a:rPr>
              <a:t>alebo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9701E"/>
              </a:buClr>
            </a:pPr>
            <a:endParaRPr lang="sk-SK" altLang="sk-SK" b="1" dirty="0" smtClean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9701E"/>
              </a:buClr>
            </a:pPr>
            <a:r>
              <a:rPr lang="sk-SK" altLang="sk-SK" b="1" dirty="0" smtClean="0">
                <a:cs typeface="Calibri" panose="020F0502020204030204" pitchFamily="34" charset="0"/>
              </a:rPr>
              <a:t>NÁVRAT </a:t>
            </a:r>
            <a:r>
              <a:rPr lang="sk-SK" altLang="sk-SK" b="1" dirty="0">
                <a:cs typeface="Calibri" panose="020F0502020204030204" pitchFamily="34" charset="0"/>
              </a:rPr>
              <a:t>DREVÍN DO POĽNOHOSPODÁRSKYCH SYSTÉMOV – AKO INTEGRÁLNEJ SÚČASTI </a:t>
            </a:r>
            <a:r>
              <a:rPr lang="sk-SK" altLang="sk-SK" b="1" dirty="0" smtClean="0">
                <a:cs typeface="Calibri" panose="020F0502020204030204" pitchFamily="34" charset="0"/>
              </a:rPr>
              <a:t>FARMÁRČENIA</a:t>
            </a:r>
            <a:endParaRPr lang="sk-SK" altLang="sk-SK" b="1" dirty="0">
              <a:cs typeface="Calibri" panose="020F0502020204030204" pitchFamily="34" charset="0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1C423BE6-E784-CCBD-6DCC-855479F98372}"/>
              </a:ext>
            </a:extLst>
          </p:cNvPr>
          <p:cNvSpPr txBox="1">
            <a:spLocks/>
          </p:cNvSpPr>
          <p:nvPr/>
        </p:nvSpPr>
        <p:spPr>
          <a:xfrm>
            <a:off x="909048" y="1637172"/>
            <a:ext cx="6677553" cy="490362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2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Definícia </a:t>
            </a:r>
            <a:r>
              <a:rPr lang="sk-SK" sz="3200" b="1" dirty="0" err="1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agrolesníctva</a:t>
            </a:r>
            <a:endParaRPr lang="sk-SK" sz="3200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1C423BE6-E784-CCBD-6DCC-855479F98372}"/>
              </a:ext>
            </a:extLst>
          </p:cNvPr>
          <p:cNvSpPr txBox="1">
            <a:spLocks/>
          </p:cNvSpPr>
          <p:nvPr/>
        </p:nvSpPr>
        <p:spPr>
          <a:xfrm>
            <a:off x="900113" y="439343"/>
            <a:ext cx="6677553" cy="85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Čo JE  </a:t>
            </a:r>
            <a:r>
              <a:rPr lang="sk-SK" b="1" dirty="0" err="1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agrolesníctvo</a:t>
            </a:r>
            <a:endParaRPr lang="sk-SK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527083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Výšky podpôr na neprojektové opatrenia – </a:t>
            </a:r>
            <a:r>
              <a:rPr lang="pl-PL" altLang="sk-SK" sz="1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vestník MPRV SR z 26.1.2023, čiastka 2</a:t>
            </a: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sk-SK" sz="20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pl-PL" altLang="sk-SK" sz="20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www.mpsr.sk/index.php?navID=126&amp;year=2023</a:t>
            </a:r>
            <a:r>
              <a:rPr lang="pl-PL" altLang="sk-SK" sz="20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sk-SK" sz="2000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556793"/>
            <a:ext cx="10513168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Zakladanie </a:t>
            </a:r>
            <a:r>
              <a:rPr lang="sk-SK" sz="2400" b="1" dirty="0" err="1">
                <a:solidFill>
                  <a:schemeClr val="tx1"/>
                </a:solidFill>
              </a:rPr>
              <a:t>agrolesníckych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smtClean="0">
                <a:solidFill>
                  <a:schemeClr val="tx1"/>
                </a:solidFill>
              </a:rPr>
              <a:t>systémov (SPP 2023 – 2027)</a:t>
            </a:r>
            <a:endParaRPr lang="sk-SK" dirty="0"/>
          </a:p>
        </p:txBody>
      </p:sp>
      <p:sp>
        <p:nvSpPr>
          <p:cNvPr id="9" name="Text odrážky na snímke"/>
          <p:cNvSpPr txBox="1">
            <a:spLocks/>
          </p:cNvSpPr>
          <p:nvPr/>
        </p:nvSpPr>
        <p:spPr>
          <a:xfrm>
            <a:off x="1055440" y="2276872"/>
            <a:ext cx="10085263" cy="3805517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Platby za </a:t>
            </a:r>
            <a:r>
              <a:rPr lang="sk-SK" sz="2000" b="1" kern="0" dirty="0" smtClean="0">
                <a:solidFill>
                  <a:srgbClr val="FF3300"/>
                </a:solidFill>
              </a:rPr>
              <a:t>založenie </a:t>
            </a:r>
            <a:r>
              <a:rPr lang="sk-SK" sz="2000" b="1" kern="0" dirty="0" err="1" smtClean="0">
                <a:solidFill>
                  <a:srgbClr val="FF3300"/>
                </a:solidFill>
              </a:rPr>
              <a:t>agrolesníckeho</a:t>
            </a:r>
            <a:r>
              <a:rPr lang="sk-SK" sz="2000" b="1" kern="0" dirty="0" smtClean="0">
                <a:solidFill>
                  <a:srgbClr val="FF3300"/>
                </a:solidFill>
              </a:rPr>
              <a:t> systému </a:t>
            </a:r>
            <a:r>
              <a:rPr lang="sk-SK" sz="2000" b="1" kern="0" dirty="0" smtClean="0"/>
              <a:t>na ornej pôde a trvalých trávnych porastoch sa stanovujú na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a) </a:t>
            </a:r>
            <a:r>
              <a:rPr lang="sk-SK" sz="2000" b="1" kern="0" dirty="0" smtClean="0">
                <a:solidFill>
                  <a:srgbClr val="FF3300"/>
                </a:solidFill>
              </a:rPr>
              <a:t>2 468 €/ha </a:t>
            </a:r>
            <a:r>
              <a:rPr lang="sk-SK" sz="2000" b="1" kern="0" dirty="0" smtClean="0"/>
              <a:t>na ornej pôde,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b) </a:t>
            </a:r>
            <a:r>
              <a:rPr lang="sk-SK" sz="2000" b="1" kern="0" dirty="0" smtClean="0">
                <a:solidFill>
                  <a:srgbClr val="FF3300"/>
                </a:solidFill>
              </a:rPr>
              <a:t>2 498 €/ha </a:t>
            </a:r>
            <a:r>
              <a:rPr lang="sk-SK" sz="2000" b="1" kern="0" dirty="0" smtClean="0"/>
              <a:t>na trvalom trávnom poraste.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Platby za ochranu a údržbu </a:t>
            </a:r>
            <a:r>
              <a:rPr lang="sk-SK" sz="2000" b="1" kern="0" dirty="0" smtClean="0">
                <a:solidFill>
                  <a:srgbClr val="FF0000"/>
                </a:solidFill>
              </a:rPr>
              <a:t>drevín</a:t>
            </a:r>
            <a:r>
              <a:rPr lang="sk-SK" sz="2000" b="1" kern="0" dirty="0" smtClean="0"/>
              <a:t> založeného </a:t>
            </a:r>
            <a:r>
              <a:rPr lang="sk-SK" sz="2000" b="1" kern="0" dirty="0" err="1" smtClean="0"/>
              <a:t>agrolesníckeho</a:t>
            </a:r>
            <a:r>
              <a:rPr lang="sk-SK" sz="2000" b="1" kern="0" dirty="0" smtClean="0"/>
              <a:t> systému sa stanovujú na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a) </a:t>
            </a:r>
            <a:r>
              <a:rPr lang="sk-SK" sz="2000" b="1" kern="0" dirty="0" smtClean="0">
                <a:solidFill>
                  <a:srgbClr val="FF3300"/>
                </a:solidFill>
              </a:rPr>
              <a:t>603 €/ha </a:t>
            </a:r>
            <a:r>
              <a:rPr lang="sk-SK" sz="2000" b="1" kern="0" dirty="0" smtClean="0"/>
              <a:t>na ornej pôde,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b) </a:t>
            </a:r>
            <a:r>
              <a:rPr lang="sk-SK" sz="2000" b="1" kern="0" dirty="0" smtClean="0">
                <a:solidFill>
                  <a:srgbClr val="FF3300"/>
                </a:solidFill>
              </a:rPr>
              <a:t>611 €/ha </a:t>
            </a:r>
            <a:r>
              <a:rPr lang="sk-SK" sz="2000" b="1" kern="0" dirty="0" smtClean="0"/>
              <a:t>na trvalom trávnom poraste.</a:t>
            </a:r>
            <a:endParaRPr lang="sk-SK" sz="2000" b="1" kern="0" dirty="0"/>
          </a:p>
        </p:txBody>
      </p:sp>
    </p:spTree>
    <p:extLst>
      <p:ext uri="{BB962C8B-B14F-4D97-AF65-F5344CB8AC3E}">
        <p14:creationId xmlns:p14="http://schemas.microsoft.com/office/powerpoint/2010/main" val="21849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527083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Výšky podpôr na neprojektové opatrenia – </a:t>
            </a:r>
            <a:r>
              <a:rPr lang="pl-PL" altLang="sk-SK" sz="1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vestník MPRV SR z 26.1.2023, čiastka 2</a:t>
            </a: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sk-SK" sz="20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pl-PL" altLang="sk-SK" sz="20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www.mpsr.sk/index.php?navID=126&amp;year=2023</a:t>
            </a:r>
            <a:r>
              <a:rPr lang="pl-PL" altLang="sk-SK" sz="20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sk-SK" sz="2000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556793"/>
            <a:ext cx="10513168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 fontScale="92500"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Zakladanie líniových vegetačných prvkov na ornej pôde (SPP 2023 – 2027)</a:t>
            </a:r>
            <a:endParaRPr lang="sk-SK" dirty="0"/>
          </a:p>
        </p:txBody>
      </p:sp>
      <p:sp>
        <p:nvSpPr>
          <p:cNvPr id="10" name="Text odrážky na snímke"/>
          <p:cNvSpPr txBox="1">
            <a:spLocks/>
          </p:cNvSpPr>
          <p:nvPr/>
        </p:nvSpPr>
        <p:spPr>
          <a:xfrm>
            <a:off x="1047123" y="2343123"/>
            <a:ext cx="10085263" cy="4021541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Platby za </a:t>
            </a:r>
            <a:r>
              <a:rPr lang="sk-SK" sz="2000" b="1" kern="0" dirty="0" smtClean="0">
                <a:solidFill>
                  <a:srgbClr val="FF3300"/>
                </a:solidFill>
              </a:rPr>
              <a:t>založenie líniových vegetačných prvkov </a:t>
            </a:r>
            <a:r>
              <a:rPr lang="sk-SK" sz="2000" b="1" kern="0" dirty="0" smtClean="0"/>
              <a:t>na ornej pôde sa stanovujú na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a) </a:t>
            </a:r>
            <a:r>
              <a:rPr lang="sk-SK" sz="2000" b="1" kern="0" dirty="0" smtClean="0">
                <a:solidFill>
                  <a:srgbClr val="FF3300"/>
                </a:solidFill>
              </a:rPr>
              <a:t>20 130 €/ha </a:t>
            </a:r>
            <a:r>
              <a:rPr lang="sk-SK" sz="2000" b="1" kern="0" dirty="0" smtClean="0"/>
              <a:t>založeného stromoradia,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b) </a:t>
            </a:r>
            <a:r>
              <a:rPr lang="sk-SK" sz="2000" b="1" kern="0" dirty="0" smtClean="0">
                <a:solidFill>
                  <a:srgbClr val="FF3300"/>
                </a:solidFill>
              </a:rPr>
              <a:t>35 200 €/ha </a:t>
            </a:r>
            <a:r>
              <a:rPr lang="sk-SK" sz="2000" b="1" kern="0" dirty="0" smtClean="0"/>
              <a:t>založeného vetrolamu.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Platby za ochranu a údržbu </a:t>
            </a:r>
            <a:r>
              <a:rPr lang="sk-SK" sz="2000" b="1" kern="0" dirty="0" smtClean="0">
                <a:solidFill>
                  <a:srgbClr val="FF0000"/>
                </a:solidFill>
              </a:rPr>
              <a:t>drevín</a:t>
            </a:r>
            <a:r>
              <a:rPr lang="sk-SK" sz="2000" b="1" kern="0" dirty="0" smtClean="0"/>
              <a:t> v rámci založených líniových vegetačných prvkov sa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stanovujú na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a) </a:t>
            </a:r>
            <a:r>
              <a:rPr lang="sk-SK" sz="2000" b="1" kern="0" dirty="0" smtClean="0">
                <a:solidFill>
                  <a:srgbClr val="FF3300"/>
                </a:solidFill>
              </a:rPr>
              <a:t>1 552 €/ha </a:t>
            </a:r>
            <a:r>
              <a:rPr lang="sk-SK" sz="2000" b="1" kern="0" dirty="0" smtClean="0"/>
              <a:t>stromoradia,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b) </a:t>
            </a:r>
            <a:r>
              <a:rPr lang="sk-SK" sz="2000" b="1" kern="0" dirty="0" smtClean="0">
                <a:solidFill>
                  <a:srgbClr val="FF3300"/>
                </a:solidFill>
              </a:rPr>
              <a:t>2 005 €/ha </a:t>
            </a:r>
            <a:r>
              <a:rPr lang="sk-SK" sz="2000" b="1" kern="0" dirty="0" smtClean="0"/>
              <a:t>vetrolamu.</a:t>
            </a:r>
            <a:endParaRPr lang="sk-SK" sz="2000" b="1" kern="0" dirty="0"/>
          </a:p>
        </p:txBody>
      </p:sp>
    </p:spTree>
    <p:extLst>
      <p:ext uri="{BB962C8B-B14F-4D97-AF65-F5344CB8AC3E}">
        <p14:creationId xmlns:p14="http://schemas.microsoft.com/office/powerpoint/2010/main" val="7287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527083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Výšky podpôr na neprojektové opatrenia – </a:t>
            </a:r>
            <a:r>
              <a:rPr lang="pl-PL" altLang="sk-SK" sz="1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vestník MPRV SR z 26.1.2023, čiastka 2</a:t>
            </a: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sk-SK" sz="20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pl-PL" altLang="sk-SK" sz="20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www.mpsr.sk/index.php?navID=126&amp;year=2023</a:t>
            </a:r>
            <a:r>
              <a:rPr lang="pl-PL" altLang="sk-SK" sz="20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sk-SK" sz="2000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odrážky na snímke"/>
          <p:cNvSpPr txBox="1">
            <a:spLocks/>
          </p:cNvSpPr>
          <p:nvPr/>
        </p:nvSpPr>
        <p:spPr>
          <a:xfrm>
            <a:off x="1055440" y="1556793"/>
            <a:ext cx="10513168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6096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33487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Zalesňovanie ornej pôdy (SPP 2023 – 2027)</a:t>
            </a:r>
            <a:endParaRPr lang="sk-SK" dirty="0"/>
          </a:p>
        </p:txBody>
      </p:sp>
      <p:sp>
        <p:nvSpPr>
          <p:cNvPr id="9" name="Text odrážky na snímke"/>
          <p:cNvSpPr txBox="1">
            <a:spLocks/>
          </p:cNvSpPr>
          <p:nvPr/>
        </p:nvSpPr>
        <p:spPr>
          <a:xfrm>
            <a:off x="1055441" y="2400781"/>
            <a:ext cx="9145015" cy="2972435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Platba za zalesňovanie ornej pôdy sa stanovuje na 2 716 €/ha.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Platba za ochranu a údržbu </a:t>
            </a:r>
            <a:r>
              <a:rPr lang="sk-SK" sz="2000" b="1" kern="0" dirty="0" smtClean="0">
                <a:solidFill>
                  <a:srgbClr val="FF0000"/>
                </a:solidFill>
              </a:rPr>
              <a:t>drevín</a:t>
            </a:r>
            <a:r>
              <a:rPr lang="sk-SK" sz="2000" b="1" kern="0" dirty="0" smtClean="0"/>
              <a:t> zalesnenej ornej pôdy sa stanovuje na </a:t>
            </a:r>
            <a:r>
              <a:rPr lang="sk-SK" sz="2000" b="1" kern="0" dirty="0" smtClean="0">
                <a:solidFill>
                  <a:srgbClr val="FF3300"/>
                </a:solidFill>
              </a:rPr>
              <a:t>1 152 €/ha</a:t>
            </a:r>
            <a:r>
              <a:rPr lang="sk-SK" sz="2000" b="1" kern="0" dirty="0" smtClean="0"/>
              <a:t>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sk-SK" sz="2000" b="1" kern="0" dirty="0" smtClean="0"/>
              <a:t>Prémiová platba za stratu príjmu z poľnohospodárskej činnosti pri zalesňovaní ornej pôdy sa stanovuje na </a:t>
            </a:r>
            <a:r>
              <a:rPr lang="sk-SK" sz="2000" b="1" kern="0" dirty="0" smtClean="0">
                <a:solidFill>
                  <a:srgbClr val="FF3300"/>
                </a:solidFill>
              </a:rPr>
              <a:t>153 €/ha v trvaní 10 rokov</a:t>
            </a:r>
            <a:r>
              <a:rPr lang="sk-SK" sz="2000" b="1" kern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9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527083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Zoznam stromov určených na založenie agrolesníckeho systému – </a:t>
            </a:r>
            <a:r>
              <a:rPr lang="pl-PL" altLang="sk-SK" sz="1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vestník MPRV SR z </a:t>
            </a:r>
            <a:r>
              <a:rPr lang="pl-PL" altLang="sk-SK" sz="1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2.2.2023</a:t>
            </a:r>
            <a:r>
              <a:rPr lang="pl-PL" altLang="sk-SK" sz="1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čiastka </a:t>
            </a:r>
            <a:r>
              <a:rPr lang="pl-PL" altLang="sk-SK" sz="1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l-PL" altLang="sk-SK" sz="2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sk-SK" sz="1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pl-PL" altLang="sk-SK" sz="1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www.mpsr.sk/index.php?navID=126&amp;year=2023</a:t>
            </a:r>
            <a:r>
              <a:rPr lang="pl-PL" altLang="sk-SK" sz="1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sk-SK" sz="1800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00973"/>
              </p:ext>
            </p:extLst>
          </p:nvPr>
        </p:nvGraphicFramePr>
        <p:xfrm>
          <a:off x="1055441" y="1700808"/>
          <a:ext cx="5544614" cy="41764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2688">
                  <a:extLst>
                    <a:ext uri="{9D8B030D-6E8A-4147-A177-3AD203B41FA5}">
                      <a16:colId xmlns:a16="http://schemas.microsoft.com/office/drawing/2014/main" val="4109566293"/>
                    </a:ext>
                  </a:extLst>
                </a:gridCol>
                <a:gridCol w="2457630">
                  <a:extLst>
                    <a:ext uri="{9D8B030D-6E8A-4147-A177-3AD203B41FA5}">
                      <a16:colId xmlns:a16="http://schemas.microsoft.com/office/drawing/2014/main" val="4075513255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203316753"/>
                    </a:ext>
                  </a:extLst>
                </a:gridCol>
              </a:tblGrid>
              <a:tr h="491349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Vedecký názov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Slovenský odborný názov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37485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err="1">
                          <a:effectLst/>
                        </a:rPr>
                        <a:t>Abies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alba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Mill</a:t>
                      </a:r>
                      <a:r>
                        <a:rPr lang="sk-SK" sz="1400" dirty="0">
                          <a:effectLst/>
                        </a:rPr>
                        <a:t>.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effectLst/>
                        </a:rPr>
                        <a:t>jedľa biela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24020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effectLst/>
                        </a:rPr>
                        <a:t>Acer </a:t>
                      </a:r>
                      <a:r>
                        <a:rPr lang="sk-SK" sz="1400" dirty="0" err="1">
                          <a:effectLst/>
                        </a:rPr>
                        <a:t>campestre</a:t>
                      </a:r>
                      <a:r>
                        <a:rPr lang="sk-SK" sz="1400" dirty="0">
                          <a:effectLst/>
                        </a:rPr>
                        <a:t> L.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javor poľný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27051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Acer platanoides L.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javor mliečny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2301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effectLst/>
                        </a:rPr>
                        <a:t>Acer </a:t>
                      </a:r>
                      <a:r>
                        <a:rPr lang="sk-SK" sz="1400" dirty="0" err="1">
                          <a:effectLst/>
                        </a:rPr>
                        <a:t>pseudoplatanus</a:t>
                      </a:r>
                      <a:r>
                        <a:rPr lang="sk-SK" sz="1400" dirty="0">
                          <a:effectLst/>
                        </a:rPr>
                        <a:t> L.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effectLst/>
                        </a:rPr>
                        <a:t>javor horský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56545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Betula pubescens Ehrh.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breza biela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910948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6.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err="1">
                          <a:effectLst/>
                        </a:rPr>
                        <a:t>Corylus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avellana</a:t>
                      </a:r>
                      <a:r>
                        <a:rPr lang="sk-SK" sz="1400" dirty="0">
                          <a:effectLst/>
                        </a:rPr>
                        <a:t> L.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FF0000"/>
                          </a:solidFill>
                          <a:effectLst/>
                        </a:rPr>
                        <a:t>lieska obyčajná</a:t>
                      </a:r>
                      <a:endParaRPr lang="sk-SK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96995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7.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 err="1">
                          <a:effectLst/>
                        </a:rPr>
                        <a:t>Fagus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sylvatica</a:t>
                      </a:r>
                      <a:r>
                        <a:rPr lang="sk-SK" sz="1400" dirty="0">
                          <a:effectLst/>
                        </a:rPr>
                        <a:t> L.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effectLst/>
                        </a:rPr>
                        <a:t>buk lesný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535083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8.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Fraxinus ornus L.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jaseň mannový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347780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9.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Larix decidua Mill.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effectLst/>
                        </a:rPr>
                        <a:t>smrekovec opadavý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477124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10.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Pinus sylvestris L.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borovica lesná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975213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11.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Quercus cerris L.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dub cerový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025039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12.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Quercus daleschompii Ten.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dub žltkastý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44582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13.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Quercus frainetto Ten.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dub balkánsky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146309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14.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Quercus petraea (Mart.) Liebl.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dub zimný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096307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15.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>
                          <a:effectLst/>
                        </a:rPr>
                        <a:t>Quercus polycarpa Schur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dirty="0">
                          <a:effectLst/>
                        </a:rPr>
                        <a:t>dub </a:t>
                      </a:r>
                      <a:r>
                        <a:rPr lang="sk-SK" sz="1400" dirty="0" err="1">
                          <a:effectLst/>
                        </a:rPr>
                        <a:t>mnohoplodý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034390"/>
                  </a:ext>
                </a:extLst>
              </a:tr>
            </a:tbl>
          </a:graphicData>
        </a:graphic>
      </p:graphicFrame>
      <p:graphicFrame>
        <p:nvGraphicFramePr>
          <p:cNvPr id="12" name="Tabuľ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424689"/>
              </p:ext>
            </p:extLst>
          </p:nvPr>
        </p:nvGraphicFramePr>
        <p:xfrm>
          <a:off x="6816080" y="1689357"/>
          <a:ext cx="4752528" cy="39307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2306">
                  <a:extLst>
                    <a:ext uri="{9D8B030D-6E8A-4147-A177-3AD203B41FA5}">
                      <a16:colId xmlns:a16="http://schemas.microsoft.com/office/drawing/2014/main" val="4109566293"/>
                    </a:ext>
                  </a:extLst>
                </a:gridCol>
                <a:gridCol w="2562575">
                  <a:extLst>
                    <a:ext uri="{9D8B030D-6E8A-4147-A177-3AD203B41FA5}">
                      <a16:colId xmlns:a16="http://schemas.microsoft.com/office/drawing/2014/main" val="4075513255"/>
                    </a:ext>
                  </a:extLst>
                </a:gridCol>
                <a:gridCol w="1827647">
                  <a:extLst>
                    <a:ext uri="{9D8B030D-6E8A-4147-A177-3AD203B41FA5}">
                      <a16:colId xmlns:a16="http://schemas.microsoft.com/office/drawing/2014/main" val="3203316753"/>
                    </a:ext>
                  </a:extLst>
                </a:gridCol>
              </a:tblGrid>
              <a:tr h="49134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Vedecký názov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Slovenský odborný názov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37485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16.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Quercus pubescens Wild.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dub plstnatý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309778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17.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dirty="0" err="1">
                          <a:effectLst/>
                        </a:rPr>
                        <a:t>Quercus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robur</a:t>
                      </a:r>
                      <a:r>
                        <a:rPr lang="sk-SK" sz="1400" dirty="0">
                          <a:effectLst/>
                        </a:rPr>
                        <a:t> L.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dub letný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062532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18.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dirty="0" err="1">
                          <a:effectLst/>
                        </a:rPr>
                        <a:t>Quercus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virgiliana</a:t>
                      </a:r>
                      <a:r>
                        <a:rPr lang="sk-SK" sz="1400" dirty="0">
                          <a:effectLst/>
                        </a:rPr>
                        <a:t> (Ten.) Ten.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dub jadranský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060126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19.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Salix fragilis L.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vŕba krehká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08060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20.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Salix elaeagnos Scop.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vŕba sivá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70217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21.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Sorbus aria (L.) Crantz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jarabina mukyňová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74053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22.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Sorbus aucuparia L.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jarabina vtáčia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133023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23.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Sorbus domestica L.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jarabina oskorušová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107014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24.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Sorbus torminalis (L.) Crantz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jarabina brekyňová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62483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25.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Tilia cordata Mill.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lipa malolistá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52138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26.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Tilia platyphyllos Scop.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lipa veľkolistá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355539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27.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Ulmus minor Mill.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brest hrabolistý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06798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28.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Ulmus glabra Huds.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brest horský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492392"/>
                  </a:ext>
                </a:extLst>
              </a:tr>
              <a:tr h="24567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</a:rPr>
                        <a:t>29.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Ulmus laevis Pall.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brest </a:t>
                      </a:r>
                      <a:r>
                        <a:rPr lang="sk-SK" sz="1400" dirty="0" err="1">
                          <a:effectLst/>
                        </a:rPr>
                        <a:t>vazový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" marR="238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517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9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763261"/>
              </p:ext>
            </p:extLst>
          </p:nvPr>
        </p:nvGraphicFramePr>
        <p:xfrm>
          <a:off x="983432" y="1772817"/>
          <a:ext cx="9721080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175">
                  <a:extLst>
                    <a:ext uri="{9D8B030D-6E8A-4147-A177-3AD203B41FA5}">
                      <a16:colId xmlns:a16="http://schemas.microsoft.com/office/drawing/2014/main" val="3650441554"/>
                    </a:ext>
                  </a:extLst>
                </a:gridCol>
                <a:gridCol w="3668184">
                  <a:extLst>
                    <a:ext uri="{9D8B030D-6E8A-4147-A177-3AD203B41FA5}">
                      <a16:colId xmlns:a16="http://schemas.microsoft.com/office/drawing/2014/main" val="324761857"/>
                    </a:ext>
                  </a:extLst>
                </a:gridCol>
                <a:gridCol w="2869529">
                  <a:extLst>
                    <a:ext uri="{9D8B030D-6E8A-4147-A177-3AD203B41FA5}">
                      <a16:colId xmlns:a16="http://schemas.microsoft.com/office/drawing/2014/main" val="3527670843"/>
                    </a:ext>
                  </a:extLst>
                </a:gridCol>
                <a:gridCol w="2551192">
                  <a:extLst>
                    <a:ext uri="{9D8B030D-6E8A-4147-A177-3AD203B41FA5}">
                      <a16:colId xmlns:a16="http://schemas.microsoft.com/office/drawing/2014/main" val="1674404534"/>
                    </a:ext>
                  </a:extLst>
                </a:gridCol>
              </a:tblGrid>
              <a:tr h="1999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Vedecký názov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Slovenský odborný názov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LVP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133484989"/>
                  </a:ext>
                </a:extLst>
              </a:tr>
              <a:tr h="1999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Abies</a:t>
                      </a: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alba</a:t>
                      </a: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Mill</a:t>
                      </a: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jedľa biela</a:t>
                      </a:r>
                      <a:endParaRPr lang="sk-SK" sz="1200" b="1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S/V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916598040"/>
                  </a:ext>
                </a:extLst>
              </a:tr>
              <a:tr h="1999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Acer </a:t>
                      </a: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campestre</a:t>
                      </a: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L.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javor poľný</a:t>
                      </a:r>
                      <a:endParaRPr lang="sk-SK" sz="1200" b="1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018166673"/>
                  </a:ext>
                </a:extLst>
              </a:tr>
              <a:tr h="1999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3.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Acer </a:t>
                      </a: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platanoides</a:t>
                      </a: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L.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javor mliečny</a:t>
                      </a:r>
                      <a:endParaRPr lang="sk-SK" sz="1200" b="1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993813746"/>
                  </a:ext>
                </a:extLst>
              </a:tr>
              <a:tr h="1999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4.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Acer </a:t>
                      </a: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pseudoplatanus</a:t>
                      </a: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L.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javor horský</a:t>
                      </a:r>
                      <a:endParaRPr lang="sk-SK" sz="1200" b="1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2093876690"/>
                  </a:ext>
                </a:extLst>
              </a:tr>
              <a:tr h="1999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5.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Betula</a:t>
                      </a: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pubescens</a:t>
                      </a: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Ehrh</a:t>
                      </a: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breza </a:t>
                      </a: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plstnatá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97961217"/>
                  </a:ext>
                </a:extLst>
              </a:tr>
              <a:tr h="2014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6.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err="1" smtClean="0"/>
                        <a:t>Berberis</a:t>
                      </a:r>
                      <a:r>
                        <a:rPr lang="sk-SK" sz="1200" dirty="0" smtClean="0"/>
                        <a:t> </a:t>
                      </a:r>
                      <a:r>
                        <a:rPr lang="sk-SK" sz="1200" dirty="0" err="1" smtClean="0"/>
                        <a:t>vulgaris</a:t>
                      </a:r>
                      <a:r>
                        <a:rPr lang="sk-SK" sz="1200" dirty="0" smtClean="0"/>
                        <a:t> L.</a:t>
                      </a:r>
                      <a:endParaRPr lang="sk-SK" sz="1200" dirty="0"/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smtClean="0">
                          <a:solidFill>
                            <a:srgbClr val="FF0000"/>
                          </a:solidFill>
                        </a:rPr>
                        <a:t>dráč obyčajný</a:t>
                      </a:r>
                      <a:endParaRPr lang="sk-SK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1702721611"/>
                  </a:ext>
                </a:extLst>
              </a:tr>
              <a:tr h="2014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7.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err="1" smtClean="0"/>
                        <a:t>Cornus</a:t>
                      </a:r>
                      <a:r>
                        <a:rPr lang="sk-SK" sz="1200" dirty="0" smtClean="0"/>
                        <a:t> </a:t>
                      </a:r>
                      <a:r>
                        <a:rPr lang="sk-SK" sz="1200" dirty="0" err="1" smtClean="0"/>
                        <a:t>mas</a:t>
                      </a:r>
                      <a:r>
                        <a:rPr lang="sk-SK" sz="1200" dirty="0" smtClean="0"/>
                        <a:t> L.</a:t>
                      </a:r>
                      <a:endParaRPr lang="sk-SK" sz="1200" dirty="0"/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smtClean="0">
                          <a:solidFill>
                            <a:srgbClr val="FF0000"/>
                          </a:solidFill>
                        </a:rPr>
                        <a:t>drieň obyčajný</a:t>
                      </a:r>
                      <a:endParaRPr lang="sk-SK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166940436"/>
                  </a:ext>
                </a:extLst>
              </a:tr>
              <a:tr h="2014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8.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err="1" smtClean="0"/>
                        <a:t>Corylus</a:t>
                      </a:r>
                      <a:r>
                        <a:rPr lang="sk-SK" sz="1200" dirty="0" smtClean="0"/>
                        <a:t> </a:t>
                      </a:r>
                      <a:r>
                        <a:rPr lang="sk-SK" sz="1200" dirty="0" err="1" smtClean="0"/>
                        <a:t>avellana</a:t>
                      </a:r>
                      <a:r>
                        <a:rPr lang="sk-SK" sz="1200" dirty="0" smtClean="0"/>
                        <a:t> L.</a:t>
                      </a:r>
                      <a:endParaRPr lang="sk-SK" sz="1200" dirty="0"/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smtClean="0">
                          <a:solidFill>
                            <a:srgbClr val="FF0000"/>
                          </a:solidFill>
                        </a:rPr>
                        <a:t>lieska obyčajná</a:t>
                      </a:r>
                      <a:endParaRPr lang="sk-SK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2260397283"/>
                  </a:ext>
                </a:extLst>
              </a:tr>
              <a:tr h="1999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9.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Crataegus</a:t>
                      </a: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laevigata</a:t>
                      </a: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Poir</a:t>
                      </a: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) DC.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hloh obyčajný</a:t>
                      </a:r>
                      <a:endParaRPr lang="sk-SK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434281598"/>
                  </a:ext>
                </a:extLst>
              </a:tr>
              <a:tr h="1999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10.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Crataegus</a:t>
                      </a: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monogyna</a:t>
                      </a: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Jacq</a:t>
                      </a: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hloh jednosemenný</a:t>
                      </a:r>
                      <a:endParaRPr lang="sk-SK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11668393"/>
                  </a:ext>
                </a:extLst>
              </a:tr>
              <a:tr h="1999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11.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Euonymus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europeaus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bršlen európsky</a:t>
                      </a:r>
                      <a:endParaRPr lang="sk-SK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903242569"/>
                  </a:ext>
                </a:extLst>
              </a:tr>
              <a:tr h="1999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12.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Euonymus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verrucosus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Scop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bršlen bradavičnatý</a:t>
                      </a:r>
                      <a:endParaRPr lang="sk-SK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2702485000"/>
                  </a:ext>
                </a:extLst>
              </a:tr>
              <a:tr h="1999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13.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Fagus</a:t>
                      </a: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sylvatica</a:t>
                      </a: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L.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buk lesný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1405905802"/>
                  </a:ext>
                </a:extLst>
              </a:tr>
              <a:tr h="1999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14.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Fraxinus</a:t>
                      </a: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ornus</a:t>
                      </a: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L.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jaseň </a:t>
                      </a: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mannový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2973453341"/>
                  </a:ext>
                </a:extLst>
              </a:tr>
              <a:tr h="1999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15.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Larix decidua Mill.</a:t>
                      </a:r>
                      <a:endParaRPr lang="sk-SK" sz="1200" b="1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smrekovec opadavý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S/V</a:t>
                      </a: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2598026393"/>
                  </a:ext>
                </a:extLst>
              </a:tr>
              <a:tr h="1999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16.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Ligustrum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vulgare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vtáčí zob obyčajný</a:t>
                      </a:r>
                      <a:endParaRPr lang="sk-SK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497119137"/>
                  </a:ext>
                </a:extLst>
              </a:tr>
              <a:tr h="2014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17.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err="1" smtClean="0"/>
                        <a:t>Padus</a:t>
                      </a:r>
                      <a:r>
                        <a:rPr lang="sk-SK" sz="1200" dirty="0" smtClean="0"/>
                        <a:t> </a:t>
                      </a:r>
                      <a:r>
                        <a:rPr lang="sk-SK" sz="1200" dirty="0" err="1" smtClean="0"/>
                        <a:t>avium</a:t>
                      </a:r>
                      <a:r>
                        <a:rPr lang="sk-SK" sz="1200" dirty="0" smtClean="0"/>
                        <a:t> </a:t>
                      </a:r>
                      <a:r>
                        <a:rPr lang="sk-SK" sz="1200" dirty="0" err="1" smtClean="0"/>
                        <a:t>Mill</a:t>
                      </a:r>
                      <a:r>
                        <a:rPr lang="sk-SK" sz="1200" dirty="0" smtClean="0"/>
                        <a:t>.</a:t>
                      </a:r>
                      <a:endParaRPr lang="sk-SK" sz="1200" dirty="0"/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smtClean="0">
                          <a:solidFill>
                            <a:srgbClr val="FF0000"/>
                          </a:solidFill>
                        </a:rPr>
                        <a:t>čremcha obyčajná</a:t>
                      </a:r>
                      <a:endParaRPr lang="sk-SK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1636492626"/>
                  </a:ext>
                </a:extLst>
              </a:tr>
              <a:tr h="1999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18.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Picea</a:t>
                      </a: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abies</a:t>
                      </a: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(L.) </a:t>
                      </a:r>
                      <a:r>
                        <a:rPr lang="sk-SK" sz="1200" b="1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Karst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smrek obyčajný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661592398"/>
                  </a:ext>
                </a:extLst>
              </a:tr>
              <a:tr h="1999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19.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Pinus sylvestris L.</a:t>
                      </a:r>
                      <a:endParaRPr lang="sk-SK" sz="1200" b="1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borovica lesná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609358809"/>
                  </a:ext>
                </a:extLst>
              </a:tr>
              <a:tr h="2010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20.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>
                          <a:effectLst/>
                          <a:latin typeface="+mj-lt"/>
                          <a:cs typeface="Calibri" panose="020F0502020204030204" pitchFamily="34" charset="0"/>
                        </a:rPr>
                        <a:t>Quercus</a:t>
                      </a:r>
                      <a:r>
                        <a:rPr lang="sk-SK" sz="12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>
                          <a:effectLst/>
                          <a:latin typeface="+mj-lt"/>
                          <a:cs typeface="Calibri" panose="020F0502020204030204" pitchFamily="34" charset="0"/>
                        </a:rPr>
                        <a:t>cerris</a:t>
                      </a:r>
                      <a:r>
                        <a:rPr lang="sk-SK" sz="12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 L.</a:t>
                      </a:r>
                      <a:endParaRPr lang="sk-SK" sz="12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j-lt"/>
                          <a:cs typeface="Calibri" panose="020F0502020204030204" pitchFamily="34" charset="0"/>
                        </a:rPr>
                        <a:t>dub cerový</a:t>
                      </a:r>
                      <a:endParaRPr lang="sk-SK" sz="1200" b="1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924477724"/>
                  </a:ext>
                </a:extLst>
              </a:tr>
              <a:tr h="2010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21.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>
                          <a:effectLst/>
                          <a:latin typeface="+mj-lt"/>
                          <a:cs typeface="Calibri" panose="020F0502020204030204" pitchFamily="34" charset="0"/>
                        </a:rPr>
                        <a:t>Quercus</a:t>
                      </a:r>
                      <a:r>
                        <a:rPr lang="sk-SK" sz="12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>
                          <a:effectLst/>
                          <a:latin typeface="+mj-lt"/>
                          <a:cs typeface="Calibri" panose="020F0502020204030204" pitchFamily="34" charset="0"/>
                        </a:rPr>
                        <a:t>daleschompii</a:t>
                      </a:r>
                      <a:r>
                        <a:rPr lang="sk-SK" sz="12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 Ten.</a:t>
                      </a:r>
                      <a:endParaRPr lang="sk-SK" sz="12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  <a:latin typeface="+mj-lt"/>
                          <a:cs typeface="Calibri" panose="020F0502020204030204" pitchFamily="34" charset="0"/>
                        </a:rPr>
                        <a:t>dub žltkastý</a:t>
                      </a:r>
                      <a:endParaRPr lang="sk-SK" sz="1200" b="1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716304101"/>
                  </a:ext>
                </a:extLst>
              </a:tr>
              <a:tr h="2010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22.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>
                          <a:effectLst/>
                          <a:latin typeface="+mj-lt"/>
                          <a:cs typeface="Calibri" panose="020F0502020204030204" pitchFamily="34" charset="0"/>
                        </a:rPr>
                        <a:t>Quercus</a:t>
                      </a:r>
                      <a:r>
                        <a:rPr lang="sk-SK" sz="12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>
                          <a:effectLst/>
                          <a:latin typeface="+mj-lt"/>
                          <a:cs typeface="Calibri" panose="020F0502020204030204" pitchFamily="34" charset="0"/>
                        </a:rPr>
                        <a:t>frainetto</a:t>
                      </a:r>
                      <a:r>
                        <a:rPr lang="sk-SK" sz="12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 Ten.</a:t>
                      </a:r>
                      <a:endParaRPr lang="sk-SK" sz="12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dub balkánsky</a:t>
                      </a:r>
                      <a:endParaRPr lang="sk-SK" sz="12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128124276"/>
                  </a:ext>
                </a:extLst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89000" y="260649"/>
            <a:ext cx="9959528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Zoznam stromov určených na založenie </a:t>
            </a:r>
            <a:r>
              <a:rPr lang="pl-PL" altLang="sk-SK" sz="2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líniových vegetačných prvkov – </a:t>
            </a:r>
            <a:r>
              <a:rPr lang="pl-PL" altLang="sk-SK" sz="1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vestník MPRV SR z </a:t>
            </a:r>
            <a:r>
              <a:rPr lang="pl-PL" altLang="sk-SK" sz="1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2.2.2023</a:t>
            </a:r>
            <a:r>
              <a:rPr lang="pl-PL" altLang="sk-SK" sz="1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čiastka </a:t>
            </a:r>
            <a:r>
              <a:rPr lang="pl-PL" altLang="sk-SK" sz="1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sk-SK" sz="1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pl-PL" altLang="sk-SK" sz="1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pl-PL" altLang="sk-SK" sz="1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www.mpsr.sk/index.php?navID=126&amp;year=2023</a:t>
            </a:r>
            <a:r>
              <a:rPr lang="pl-PL" altLang="sk-SK" sz="1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sk-SK" sz="1800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89000" y="260649"/>
            <a:ext cx="9959528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Zoznam stromov určených na založenie </a:t>
            </a:r>
            <a:r>
              <a:rPr lang="pl-PL" altLang="sk-SK" sz="2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líniových vegetačných prvkov – </a:t>
            </a:r>
            <a:r>
              <a:rPr lang="pl-PL" altLang="sk-SK" sz="1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vestník MPRV SR z </a:t>
            </a:r>
            <a:r>
              <a:rPr lang="pl-PL" altLang="sk-SK" sz="1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2.2.2023</a:t>
            </a:r>
            <a:r>
              <a:rPr lang="pl-PL" altLang="sk-SK" sz="1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čiastka </a:t>
            </a:r>
            <a:r>
              <a:rPr lang="pl-PL" altLang="sk-SK" sz="1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sk-SK" sz="1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pl-PL" altLang="sk-SK" sz="1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pl-PL" altLang="sk-SK" sz="1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www.mpsr.sk/index.php?navID=126&amp;year=2023</a:t>
            </a:r>
            <a:r>
              <a:rPr lang="pl-PL" altLang="sk-SK" sz="1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sk-SK" sz="1800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34171"/>
              </p:ext>
            </p:extLst>
          </p:nvPr>
        </p:nvGraphicFramePr>
        <p:xfrm>
          <a:off x="1027316" y="1772816"/>
          <a:ext cx="9605187" cy="4501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638">
                  <a:extLst>
                    <a:ext uri="{9D8B030D-6E8A-4147-A177-3AD203B41FA5}">
                      <a16:colId xmlns:a16="http://schemas.microsoft.com/office/drawing/2014/main" val="3650441554"/>
                    </a:ext>
                  </a:extLst>
                </a:gridCol>
                <a:gridCol w="3624452">
                  <a:extLst>
                    <a:ext uri="{9D8B030D-6E8A-4147-A177-3AD203B41FA5}">
                      <a16:colId xmlns:a16="http://schemas.microsoft.com/office/drawing/2014/main" val="324761857"/>
                    </a:ext>
                  </a:extLst>
                </a:gridCol>
                <a:gridCol w="2835319">
                  <a:extLst>
                    <a:ext uri="{9D8B030D-6E8A-4147-A177-3AD203B41FA5}">
                      <a16:colId xmlns:a16="http://schemas.microsoft.com/office/drawing/2014/main" val="3527670843"/>
                    </a:ext>
                  </a:extLst>
                </a:gridCol>
                <a:gridCol w="2520778">
                  <a:extLst>
                    <a:ext uri="{9D8B030D-6E8A-4147-A177-3AD203B41FA5}">
                      <a16:colId xmlns:a16="http://schemas.microsoft.com/office/drawing/2014/main" val="1674404534"/>
                    </a:ext>
                  </a:extLst>
                </a:gridCol>
              </a:tblGrid>
              <a:tr h="1509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Vedecký názov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+mn-lt"/>
                          <a:cs typeface="Calibri" panose="020F0502020204030204" pitchFamily="34" charset="0"/>
                        </a:rPr>
                        <a:t>Slovenský odborný názov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LVP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133484989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23.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Quercus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petraea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Liebl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dub zimný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S/V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916598040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24.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Quercus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polycarpa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Schur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dub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mnohoplodý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018166673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25.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Quercus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pubescens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Wild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dub plstnatý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993813746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26.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Quercus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robur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dub letný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2093876690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27.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Quercus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virgiliana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(Ten.) Ten.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dub jadranský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97961217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28.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err="1" smtClean="0"/>
                        <a:t>Salix</a:t>
                      </a:r>
                      <a:r>
                        <a:rPr lang="sk-SK" sz="1200" dirty="0" smtClean="0"/>
                        <a:t> </a:t>
                      </a:r>
                      <a:r>
                        <a:rPr lang="sk-SK" sz="1200" dirty="0" err="1" smtClean="0"/>
                        <a:t>fragilis</a:t>
                      </a:r>
                      <a:r>
                        <a:rPr lang="sk-SK" sz="1200" dirty="0" smtClean="0"/>
                        <a:t> L.</a:t>
                      </a:r>
                      <a:endParaRPr lang="sk-SK" sz="1200" dirty="0"/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smtClean="0"/>
                        <a:t>vŕba krehká</a:t>
                      </a:r>
                      <a:endParaRPr lang="sk-SK" sz="1200" dirty="0"/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S/V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1702721611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29.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err="1" smtClean="0"/>
                        <a:t>Salix</a:t>
                      </a:r>
                      <a:r>
                        <a:rPr lang="sk-SK" sz="1200" dirty="0" smtClean="0"/>
                        <a:t> </a:t>
                      </a:r>
                      <a:r>
                        <a:rPr lang="sk-SK" sz="1200" dirty="0" err="1" smtClean="0"/>
                        <a:t>elaeagnos</a:t>
                      </a:r>
                      <a:r>
                        <a:rPr lang="sk-SK" sz="1200" dirty="0" smtClean="0"/>
                        <a:t> </a:t>
                      </a:r>
                      <a:r>
                        <a:rPr lang="sk-SK" sz="1200" dirty="0" err="1" smtClean="0"/>
                        <a:t>Scop</a:t>
                      </a:r>
                      <a:r>
                        <a:rPr lang="sk-SK" sz="1200" dirty="0" smtClean="0"/>
                        <a:t>.</a:t>
                      </a:r>
                      <a:endParaRPr lang="sk-SK" sz="1200" dirty="0"/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smtClean="0"/>
                        <a:t>vŕba sivá</a:t>
                      </a:r>
                      <a:endParaRPr lang="sk-SK" sz="1200" dirty="0"/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S/V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166940436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30.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err="1" smtClean="0"/>
                        <a:t>Sorbus</a:t>
                      </a:r>
                      <a:r>
                        <a:rPr lang="sk-SK" sz="1200" dirty="0" smtClean="0"/>
                        <a:t> </a:t>
                      </a:r>
                      <a:r>
                        <a:rPr lang="sk-SK" sz="1200" dirty="0" err="1" smtClean="0"/>
                        <a:t>aria</a:t>
                      </a:r>
                      <a:r>
                        <a:rPr lang="sk-SK" sz="1200" dirty="0" smtClean="0"/>
                        <a:t> (L.) </a:t>
                      </a:r>
                      <a:r>
                        <a:rPr lang="sk-SK" sz="1200" dirty="0" err="1" smtClean="0"/>
                        <a:t>Crantz</a:t>
                      </a:r>
                      <a:endParaRPr lang="sk-SK" sz="1200" dirty="0"/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smtClean="0"/>
                        <a:t>jarabina mukyňová</a:t>
                      </a:r>
                      <a:endParaRPr lang="sk-SK" sz="1200" dirty="0"/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2260397283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31.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Sorbus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aucuparia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jarabina vtáčia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434281598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32.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Sorbus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domestica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jarabina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oskorušová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11668393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33.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Sorbus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torminalis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(L.)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Crantz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jarabina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brekyňová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903242569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34.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Spiraea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F. Schmidt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tavoľník</a:t>
                      </a:r>
                      <a:r>
                        <a:rPr lang="sk-SK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prostredný</a:t>
                      </a:r>
                      <a:endParaRPr lang="sk-SK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2702485000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35.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Spiraea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salicifolia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tavoľník</a:t>
                      </a:r>
                      <a:r>
                        <a:rPr lang="sk-SK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vrbolistý</a:t>
                      </a:r>
                      <a:endParaRPr lang="sk-SK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1405905802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36.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Swida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sanguinea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(L.)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svíb krvavý</a:t>
                      </a:r>
                      <a:endParaRPr lang="sk-SK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2973453341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37.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Taxus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baccata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tis obyčajný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S/V</a:t>
                      </a: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2598026393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38.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Tilia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cordata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Mill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lipa malolistá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S/V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497119137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39.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err="1" smtClean="0"/>
                        <a:t>Tilia</a:t>
                      </a:r>
                      <a:r>
                        <a:rPr lang="sk-SK" sz="1200" dirty="0" smtClean="0"/>
                        <a:t> </a:t>
                      </a:r>
                      <a:r>
                        <a:rPr lang="sk-SK" sz="1200" dirty="0" err="1" smtClean="0"/>
                        <a:t>platyphyllos</a:t>
                      </a:r>
                      <a:r>
                        <a:rPr lang="sk-SK" sz="1200" dirty="0" smtClean="0"/>
                        <a:t> </a:t>
                      </a:r>
                      <a:r>
                        <a:rPr lang="sk-SK" sz="1200" dirty="0" err="1" smtClean="0"/>
                        <a:t>Scop</a:t>
                      </a:r>
                      <a:r>
                        <a:rPr lang="sk-SK" sz="1200" dirty="0" smtClean="0"/>
                        <a:t>.</a:t>
                      </a:r>
                      <a:endParaRPr lang="sk-SK" sz="1200" dirty="0"/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smtClean="0"/>
                        <a:t>lipa veľkolistá</a:t>
                      </a:r>
                      <a:endParaRPr lang="sk-SK" sz="1200" dirty="0"/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S/V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1636492626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40.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Ulmus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Mill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brest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hrabolistý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661592398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41.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Ulmus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glabra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Huds</a:t>
                      </a: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brest horský</a:t>
                      </a:r>
                      <a:endParaRPr lang="sk-SK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609358809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42.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Ulmus</a:t>
                      </a:r>
                      <a:r>
                        <a:rPr lang="sk-SK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laevis</a:t>
                      </a:r>
                      <a:r>
                        <a:rPr lang="sk-SK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Pall</a:t>
                      </a:r>
                      <a:r>
                        <a:rPr lang="sk-SK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sk-SK" sz="12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brest väzový</a:t>
                      </a:r>
                      <a:endParaRPr lang="sk-SK" sz="12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S/V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924477724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43.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Viburnum</a:t>
                      </a:r>
                      <a:r>
                        <a:rPr lang="sk-SK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opulus</a:t>
                      </a:r>
                      <a:r>
                        <a:rPr lang="sk-SK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L.</a:t>
                      </a:r>
                      <a:endParaRPr lang="sk-SK" sz="12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kalina obyčajná</a:t>
                      </a:r>
                      <a:endParaRPr lang="sk-SK" sz="12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716304101"/>
                  </a:ext>
                </a:extLst>
              </a:tr>
              <a:tr h="105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44.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Viburnum</a:t>
                      </a:r>
                      <a:r>
                        <a:rPr lang="sk-SK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2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lantana</a:t>
                      </a:r>
                      <a:r>
                        <a:rPr lang="sk-SK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L.</a:t>
                      </a:r>
                      <a:endParaRPr lang="sk-SK" sz="12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kalina </a:t>
                      </a:r>
                      <a:r>
                        <a:rPr lang="sk-SK" sz="1200" b="1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siriputková</a:t>
                      </a:r>
                      <a:endParaRPr lang="sk-SK" sz="12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Helvetica Neue"/>
                          <a:ea typeface="Calibri" panose="020F0502020204030204" pitchFamily="34" charset="0"/>
                          <a:cs typeface="Calibri" panose="020F0502020204030204" pitchFamily="34" charset="0"/>
                          <a:sym typeface="Helvetica Neue"/>
                        </a:rPr>
                        <a:t>V</a:t>
                      </a:r>
                      <a:endParaRPr kumimoji="0" lang="sk-SK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Helvetica Neue"/>
                        <a:ea typeface="Calibri" panose="020F0502020204030204" pitchFamily="34" charset="0"/>
                        <a:cs typeface="Calibri" panose="020F0502020204030204" pitchFamily="34" charset="0"/>
                        <a:sym typeface="Helvetica Neue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128124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3" name="Obdĺžnik 2"/>
          <p:cNvSpPr/>
          <p:nvPr/>
        </p:nvSpPr>
        <p:spPr>
          <a:xfrm>
            <a:off x="924753" y="1700808"/>
            <a:ext cx="1028381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Oznámenie MPRV SR o </a:t>
            </a:r>
            <a:r>
              <a:rPr lang="sk-SK" sz="24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výberových kritériách </a:t>
            </a:r>
            <a:r>
              <a:rPr lang="sk-SK" sz="2400" b="1" dirty="0">
                <a:solidFill>
                  <a:srgbClr val="FF3300"/>
                </a:solidFill>
                <a:latin typeface="Arial" panose="020B0604020202020204" pitchFamily="34" charset="0"/>
              </a:rPr>
              <a:t>na zoradenie žiadostí 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</a:rPr>
              <a:t>do </a:t>
            </a:r>
            <a:r>
              <a:rPr lang="sk-SK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operácie: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podpora 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</a:rPr>
              <a:t>na založenie </a:t>
            </a:r>
            <a:r>
              <a:rPr lang="sk-SK" sz="2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agrolesníckeho</a:t>
            </a:r>
            <a:r>
              <a:rPr lang="sk-SK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systému na ornej pôde a </a:t>
            </a:r>
            <a:r>
              <a:rPr lang="sk-SK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trvalých 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trávnych porastoch (§ 42 písm. a) nariadenia vlády), </a:t>
            </a:r>
            <a:endParaRPr lang="sk-SK" sz="2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na 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</a:rPr>
              <a:t>založenie líniových vegetačných prvkov na ornej pôde (§ 45 písm. a) nariadenia vlády) a </a:t>
            </a:r>
            <a:endParaRPr lang="sk-SK" sz="2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na zalesňovanie 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</a:rPr>
              <a:t>ornej pôdy (§ 48 písm. a) nariadenia vlády). </a:t>
            </a:r>
            <a:endParaRPr lang="sk-SK" sz="2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k-SK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vestník MPRV SR z 2.2.2023, čiastka </a:t>
            </a:r>
            <a:r>
              <a:rPr lang="sk-SK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 </a:t>
            </a:r>
            <a:r>
              <a:rPr lang="sk-SK" sz="2000" b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https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://</a:t>
            </a:r>
            <a:r>
              <a:rPr lang="sk-SK" sz="2000" b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www.mpsr.sk/index.php?navID=126&amp;year=2023</a:t>
            </a:r>
            <a:r>
              <a:rPr lang="sk-SK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 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89000" y="260649"/>
            <a:ext cx="9527083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Ďalšie dôležité dokumenty a </a:t>
            </a:r>
            <a:r>
              <a:rPr lang="pl-PL" altLang="sk-SK" sz="2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informácie – </a:t>
            </a:r>
            <a:r>
              <a:rPr lang="pl-PL" altLang="sk-SK" sz="24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neprojektové podpory</a:t>
            </a:r>
            <a:endParaRPr lang="pl-PL" altLang="sk-SK" sz="2400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928268" y="4810507"/>
            <a:ext cx="102838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Usmernenie MPRV SR k </a:t>
            </a:r>
            <a:r>
              <a:rPr lang="sk-SK" sz="2400" b="1" dirty="0">
                <a:solidFill>
                  <a:schemeClr val="tx1"/>
                </a:solidFill>
                <a:latin typeface="Arial" panose="020B0604020202020204" pitchFamily="34" charset="0"/>
              </a:rPr>
              <a:t>ustanoveniam nariadenia vlády Slovenskej republiky č. 3/2023 Z. z.,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https://</a:t>
            </a:r>
            <a:r>
              <a:rPr lang="sk-SK" sz="2000" b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www.mpsr.sk/resources/documents/23631.pdf</a:t>
            </a:r>
            <a:r>
              <a:rPr lang="sk-SK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sk-SK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k-SK" sz="2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89000" y="260649"/>
            <a:ext cx="9527083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Ďalšie dôležité dokumenty a </a:t>
            </a:r>
            <a:r>
              <a:rPr lang="pl-PL" altLang="sk-SK" sz="2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informácie – </a:t>
            </a:r>
            <a:r>
              <a:rPr lang="pl-PL" altLang="sk-SK" sz="24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príprava </a:t>
            </a:r>
            <a:r>
              <a:rPr lang="pl-PL" altLang="sk-SK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paragrafového znenia </a:t>
            </a:r>
            <a:r>
              <a:rPr lang="pl-PL" altLang="sk-SK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právnej úpravy agrolesníckeho systému</a:t>
            </a:r>
            <a:r>
              <a:rPr lang="pl-PL" altLang="sk-SK" sz="24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hospodárenia na </a:t>
            </a:r>
            <a:r>
              <a:rPr lang="pl-PL" altLang="sk-SK" sz="24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pôde</a:t>
            </a:r>
            <a:endParaRPr lang="pl-PL" altLang="sk-SK" sz="2400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908062" y="2348880"/>
            <a:ext cx="10139620" cy="489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Vymedzenie </a:t>
            </a:r>
            <a:r>
              <a:rPr lang="sk-SK" altLang="sk-SK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pojmov</a:t>
            </a:r>
            <a:endParaRPr lang="sk-SK" altLang="sk-SK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49701E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k-SK" altLang="sk-SK" sz="18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agrolesníckym</a:t>
            </a: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systémom obhospodarovanie poľnohospodárskeho pozemku alebo lesného pozemku, pri ktorom sa na tom istom pozemku cieľavedome súbežne kombinuje rastlinná výroba alebo živočíšna výroba s pestovaním drevín, pričom sa dosahujú produkčné a </a:t>
            </a:r>
            <a:r>
              <a:rPr lang="sk-SK" altLang="sk-SK" sz="18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mimoprodukčné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funkcie poľnohospodárstva a lesníctva,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49701E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drevinou 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cievnatá rastlina stromového vzrastu alebo krovitého vzrastu, ktorá má drevnatú nadzemnú stonku pokrytú borkou; medzi dreviny patria domáce a introdukované lesné a ovocné stromy a kry</a:t>
            </a: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§ </a:t>
            </a:r>
            <a:r>
              <a:rPr lang="sk-SK" altLang="sk-SK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11	</a:t>
            </a:r>
            <a:r>
              <a:rPr lang="sk-SK" altLang="sk-SK" sz="20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Agrolesnícky</a:t>
            </a:r>
            <a:r>
              <a:rPr lang="sk-SK" altLang="sk-SK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altLang="sk-SK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systém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(1)	V </a:t>
            </a:r>
            <a:r>
              <a:rPr lang="sk-SK" altLang="sk-SK" sz="18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agrolesníckom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systéme sa musí kombinovať aspoň jedna zložka rastlinnej výroby alebo živočíšnej výroby s pestovaním drevín; ak sa rastlinná výroba vykonáva v ovocnom sade, nekombinuje sa s pestovaním iných ovocných drevín</a:t>
            </a: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k-SK" altLang="sk-SK" sz="1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894206" y="1612832"/>
            <a:ext cx="10283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Zatiaľ </a:t>
            </a:r>
            <a:r>
              <a:rPr lang="sk-SK" sz="2000" b="1" dirty="0">
                <a:solidFill>
                  <a:srgbClr val="FF0000"/>
                </a:solidFill>
                <a:latin typeface="Arial" panose="020B0604020202020204" pitchFamily="34" charset="0"/>
              </a:rPr>
              <a:t>nebolo postúpené do legislatívneho procesu</a:t>
            </a:r>
          </a:p>
        </p:txBody>
      </p:sp>
    </p:spTree>
    <p:extLst>
      <p:ext uri="{BB962C8B-B14F-4D97-AF65-F5344CB8AC3E}">
        <p14:creationId xmlns:p14="http://schemas.microsoft.com/office/powerpoint/2010/main" val="15386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922686" y="2204864"/>
            <a:ext cx="9637810" cy="440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§ </a:t>
            </a:r>
            <a:r>
              <a:rPr lang="sk-SK" altLang="sk-SK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11	</a:t>
            </a:r>
            <a:r>
              <a:rPr lang="sk-SK" altLang="sk-SK" sz="20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Agrolesnícky</a:t>
            </a:r>
            <a:r>
              <a:rPr lang="sk-SK" altLang="sk-SK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altLang="sk-SK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systém - </a:t>
            </a:r>
            <a:r>
              <a:rPr lang="sk-SK" altLang="sk-SK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pokračovanie</a:t>
            </a:r>
            <a:endParaRPr lang="sk-SK" altLang="sk-SK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2)	Poľnohospodársky pozemok alebo lesný pozemok možno so súhlasom vlastníka alebo správcu využívať na </a:t>
            </a:r>
            <a:r>
              <a:rPr lang="sk-SK" altLang="sk-SK" sz="18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agrolesnícky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systém na</a:t>
            </a:r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pestovanie </a:t>
            </a:r>
            <a:r>
              <a:rPr lang="sk-SK" altLang="sk-SK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jednoročných plodín alebo viacročných plodín v ovocnom sade, chmeľnici alebo vinohrade</a:t>
            </a:r>
            <a:r>
              <a:rPr lang="sk-SK" altLang="sk-SK" sz="1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sk-SK" altLang="sk-SK" sz="16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založenie</a:t>
            </a:r>
            <a:r>
              <a:rPr lang="sk-SK" altLang="sk-SK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, udržiavanie a ošetrovanie súvislého porastu alebo rozptýleného porastu drevín na poľnohospodárskom pozemku s druhom pozemku orná pôda alebo trvalý trávny porast s výsadbou </a:t>
            </a:r>
            <a:r>
              <a:rPr lang="sk-SK" altLang="sk-SK" sz="1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drevín,</a:t>
            </a:r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pasenie hospodárskych zvierat v ovocnom sade, chmeľnici alebo vinohrade,</a:t>
            </a:r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pasenie </a:t>
            </a:r>
            <a:r>
              <a:rPr lang="sk-SK" altLang="sk-SK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hospodárskych zvierat vrátane zveri z farmového chovu v oplotenom lesnom poraste ) alebo včelej pastvy v lesnom poraste alebo na poľnohospodárskom pozemku,</a:t>
            </a:r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kultivácie </a:t>
            </a:r>
            <a:r>
              <a:rPr lang="sk-SK" altLang="sk-SK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zaburineného poľnohospodárskeho pozemku, porastu </a:t>
            </a:r>
            <a:r>
              <a:rPr lang="sk-SK" altLang="sk-SK" sz="16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samonáletu</a:t>
            </a:r>
            <a:r>
              <a:rPr lang="sk-SK" altLang="sk-SK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drevín na poľnohospodárskom pozemku alebo existujúceho porastu drevín na poľnohospodárskom pozemku s cieľom dosiahnutia účelu podľa písmena a), b) alebo písmena c),</a:t>
            </a:r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začlenenie </a:t>
            </a:r>
            <a:r>
              <a:rPr lang="sk-SK" altLang="sk-SK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plôch poľnohospodárskych pozemkov s drevinami do plochy </a:t>
            </a:r>
            <a:r>
              <a:rPr lang="sk-SK" altLang="sk-SK" sz="16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agrolesníckeho</a:t>
            </a:r>
            <a:r>
              <a:rPr lang="sk-SK" altLang="sk-SK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systému pri dodržaní </a:t>
            </a:r>
            <a:r>
              <a:rPr lang="sk-SK" altLang="sk-SK" sz="1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stanovených limitov.</a:t>
            </a:r>
            <a:endParaRPr lang="sk-SK" altLang="sk-SK" sz="16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94206" y="1612832"/>
            <a:ext cx="10283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Zatiaľ </a:t>
            </a:r>
            <a:r>
              <a:rPr lang="sk-SK" sz="2000" b="1" dirty="0">
                <a:solidFill>
                  <a:srgbClr val="FF0000"/>
                </a:solidFill>
                <a:latin typeface="Arial" panose="020B0604020202020204" pitchFamily="34" charset="0"/>
              </a:rPr>
              <a:t>nebolo postúpené do legislatívneho procesu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89000" y="260649"/>
            <a:ext cx="9527083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Ďalšie dôležité dokumenty a </a:t>
            </a:r>
            <a:r>
              <a:rPr lang="pl-PL" altLang="sk-SK" sz="2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informácie – </a:t>
            </a:r>
            <a:r>
              <a:rPr lang="pl-PL" altLang="sk-SK" sz="24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príprava </a:t>
            </a:r>
            <a:r>
              <a:rPr lang="pl-PL" altLang="sk-SK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paragrafového znenia </a:t>
            </a:r>
            <a:r>
              <a:rPr lang="pl-PL" altLang="sk-SK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právnej úpravy agrolesníckeho systému</a:t>
            </a:r>
            <a:r>
              <a:rPr lang="pl-PL" altLang="sk-SK" sz="24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hospodárenia na </a:t>
            </a:r>
            <a:r>
              <a:rPr lang="pl-PL" altLang="sk-SK" sz="24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pôde</a:t>
            </a:r>
            <a:endParaRPr lang="pl-PL" altLang="sk-SK" sz="2400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5" name="Obdĺžnik 4"/>
          <p:cNvSpPr/>
          <p:nvPr/>
        </p:nvSpPr>
        <p:spPr>
          <a:xfrm>
            <a:off x="894206" y="1612832"/>
            <a:ext cx="10283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Zatiaľ </a:t>
            </a:r>
            <a:r>
              <a:rPr lang="sk-SK" sz="2000" b="1" dirty="0">
                <a:solidFill>
                  <a:srgbClr val="FF0000"/>
                </a:solidFill>
                <a:latin typeface="Arial" panose="020B0604020202020204" pitchFamily="34" charset="0"/>
              </a:rPr>
              <a:t>nebolo postúpené do legislatívneho procesu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924753" y="2058457"/>
            <a:ext cx="10357890" cy="455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§ </a:t>
            </a:r>
            <a:r>
              <a:rPr lang="sk-SK" altLang="sk-SK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11	</a:t>
            </a:r>
            <a:r>
              <a:rPr lang="sk-SK" altLang="sk-SK" sz="20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Agrolesnícky</a:t>
            </a:r>
            <a:r>
              <a:rPr lang="sk-SK" altLang="sk-SK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altLang="sk-SK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systém - </a:t>
            </a:r>
            <a:r>
              <a:rPr lang="sk-SK" altLang="sk-SK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pokračovanie</a:t>
            </a:r>
            <a:endParaRPr lang="sk-SK" altLang="sk-SK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3)	</a:t>
            </a:r>
            <a:r>
              <a:rPr lang="sk-SK" altLang="sk-SK" sz="18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Agrolesnícky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systém musí plniť produkčnú funkciu zameranú na rastlinnú výrobu alebo živočíšnu výrobu, umožňovať produkciu dreva a plniť aspoň jednu z ďalších funkcií </a:t>
            </a:r>
            <a:r>
              <a:rPr lang="sk-SK" altLang="sk-SK" sz="18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agrolesníckeho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systému.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(4)	Ďalšími funkciami </a:t>
            </a:r>
            <a:r>
              <a:rPr lang="sk-SK" altLang="sk-SK" sz="18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agrolesníckeho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systému sú</a:t>
            </a:r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ochranná </a:t>
            </a:r>
            <a:r>
              <a:rPr lang="sk-SK" altLang="sk-SK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funkcia zameraná na ochranu poľnohospodárskeho pozemku pred veternou a vodnou eróziou, )</a:t>
            </a:r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krajinotvorná </a:t>
            </a:r>
            <a:r>
              <a:rPr lang="sk-SK" altLang="sk-SK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funkcia zameraná na výsadbu drevín ako solitérov, stromoradí, skupín stromov alebo súčastí terasy alebo medze,</a:t>
            </a:r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adaptačná </a:t>
            </a:r>
            <a:r>
              <a:rPr lang="sk-SK" altLang="sk-SK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k-SK" altLang="sk-SK" sz="16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mitigačná</a:t>
            </a:r>
            <a:r>
              <a:rPr lang="sk-SK" altLang="sk-SK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funkcia zameraná na zlepšenie mikroklímy prostredia najmä zadržiavaním vody, znižovaním výparu z pôdy, znižovaním </a:t>
            </a:r>
            <a:r>
              <a:rPr lang="sk-SK" altLang="sk-SK" sz="16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transpirácie</a:t>
            </a:r>
            <a:r>
              <a:rPr lang="sk-SK" altLang="sk-SK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, zvyšovaním relatívnej vzdušnej vlhkosti, zvyšovaním kondenzácie vodných pár, zmierňovaním teplotných extrémov, ovplyvňovaním prúdenia vzduchu, zachytávaním prachu, ukladaním uhlíka v biomase a zvyšovaním záchytov oxidu uhličitého z atmosféry,</a:t>
            </a:r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pastevná </a:t>
            </a:r>
            <a:r>
              <a:rPr lang="sk-SK" altLang="sk-SK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funkcia zameraná na zabezpečenie priaznivých životných podmienok hospodárskych zvierat najmä poskytovaním tieňa alebo plodov ako krmovín,</a:t>
            </a:r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ekologická </a:t>
            </a:r>
            <a:r>
              <a:rPr lang="sk-SK" altLang="sk-SK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funkcia zameraná na zvýšenie biodiverzity, zvýšenie počtu opeľovačov a tvorbu biokoridorov.</a:t>
            </a:r>
            <a:endParaRPr lang="sk-SK" altLang="sk-SK" sz="1600" b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89000" y="260649"/>
            <a:ext cx="9527083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Ďalšie dôležité dokumenty a </a:t>
            </a:r>
            <a:r>
              <a:rPr lang="pl-PL" altLang="sk-SK" sz="2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informácie – </a:t>
            </a:r>
            <a:r>
              <a:rPr lang="pl-PL" altLang="sk-SK" sz="24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príprava </a:t>
            </a:r>
            <a:r>
              <a:rPr lang="pl-PL" altLang="sk-SK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paragrafového znenia </a:t>
            </a:r>
            <a:r>
              <a:rPr lang="pl-PL" altLang="sk-SK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právnej úpravy agrolesníckeho systému</a:t>
            </a:r>
            <a:r>
              <a:rPr lang="pl-PL" altLang="sk-SK" sz="24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hospodárenia na </a:t>
            </a:r>
            <a:r>
              <a:rPr lang="pl-PL" altLang="sk-SK" sz="24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pôde</a:t>
            </a:r>
            <a:endParaRPr lang="pl-PL" altLang="sk-SK" sz="2400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23BE6-E784-CCBD-6DCC-855479F98372}"/>
              </a:ext>
            </a:extLst>
          </p:cNvPr>
          <p:cNvSpPr txBox="1">
            <a:spLocks/>
          </p:cNvSpPr>
          <p:nvPr/>
        </p:nvSpPr>
        <p:spPr>
          <a:xfrm>
            <a:off x="900113" y="439343"/>
            <a:ext cx="6677553" cy="85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Čo JE  </a:t>
            </a:r>
            <a:r>
              <a:rPr lang="sk-SK" b="1" dirty="0" err="1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agrolesníctvo</a:t>
            </a:r>
            <a:endParaRPr lang="sk-SK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26" y="1634682"/>
            <a:ext cx="3582293" cy="244239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74" y="4167082"/>
            <a:ext cx="5257135" cy="2370865"/>
          </a:xfrm>
          <a:prstGeom prst="rect">
            <a:avLst/>
          </a:prstGeom>
        </p:spPr>
      </p:pic>
      <p:pic>
        <p:nvPicPr>
          <p:cNvPr id="5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242" y="1620090"/>
            <a:ext cx="3616958" cy="245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2" y="1628800"/>
            <a:ext cx="3262143" cy="244827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71" y="4176327"/>
            <a:ext cx="5236638" cy="2361620"/>
          </a:xfrm>
          <a:prstGeom prst="rect">
            <a:avLst/>
          </a:prstGeom>
        </p:spPr>
      </p:pic>
      <p:pic>
        <p:nvPicPr>
          <p:cNvPr id="10" name="Picture 30" descr="nl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</p:spTree>
    <p:extLst>
      <p:ext uri="{BB962C8B-B14F-4D97-AF65-F5344CB8AC3E}">
        <p14:creationId xmlns:p14="http://schemas.microsoft.com/office/powerpoint/2010/main" val="2319713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89000" y="260649"/>
            <a:ext cx="9527083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Ďalšie dôležité dokumenty a </a:t>
            </a:r>
            <a:r>
              <a:rPr lang="pl-PL" altLang="sk-SK" sz="2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informácie – </a:t>
            </a:r>
            <a:r>
              <a:rPr lang="pl-PL" altLang="sk-SK" sz="24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l-PL" altLang="sk-SK" sz="24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ézy </a:t>
            </a:r>
            <a:r>
              <a:rPr lang="pl-PL" altLang="sk-SK" sz="24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 </a:t>
            </a:r>
            <a:r>
              <a:rPr lang="pl-PL" altLang="sk-SK" sz="24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prípravu </a:t>
            </a:r>
            <a:r>
              <a:rPr lang="pl-PL" altLang="sk-SK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vykonávacej vyhlášky k navrhovanému zákonu</a:t>
            </a:r>
            <a:endParaRPr lang="pl-PL" altLang="sk-SK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922686" y="1900643"/>
            <a:ext cx="10645921" cy="440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Tézy pre prípravu vyhlášky </a:t>
            </a:r>
            <a:r>
              <a:rPr lang="sk-SK" altLang="sk-SK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MPRV SR, ktorou sa </a:t>
            </a:r>
            <a:r>
              <a:rPr lang="sk-SK" altLang="sk-SK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ustanovia </a:t>
            </a:r>
            <a:r>
              <a:rPr lang="sk-SK" altLang="sk-SK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podrobnosti o </a:t>
            </a:r>
            <a:r>
              <a:rPr lang="sk-SK" altLang="sk-SK" sz="24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agrolesníckych</a:t>
            </a:r>
            <a:r>
              <a:rPr lang="sk-SK" altLang="sk-SK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systémoch hospodárenia na pôde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Vyhláška by mala ustanoviť </a:t>
            </a:r>
            <a:r>
              <a:rPr lang="sk-SK" altLang="sk-SK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podrobnosti o: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49701E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imitoch  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pre pestovanie drevín v </a:t>
            </a:r>
            <a:r>
              <a:rPr lang="sk-SK" altLang="sk-SK" sz="18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agrolesníckych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systémoch na poľnohospodárskych a lesných pozemkoch (počty a veľkosti plôch s drevinami na hektár</a:t>
            </a: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endParaRPr lang="sk-SK" altLang="sk-SK" sz="1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49701E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zoznamoch 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drevín vhodných do </a:t>
            </a:r>
            <a:r>
              <a:rPr lang="sk-SK" altLang="sk-SK" sz="18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agrolesníckych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systémov na </a:t>
            </a: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Slovensku,</a:t>
            </a:r>
            <a:endParaRPr lang="sk-SK" altLang="sk-SK" sz="1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49701E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ožiadavkách 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na reprodukčný materiál drevín pre zakladanie </a:t>
            </a:r>
            <a:r>
              <a:rPr lang="sk-SK" altLang="sk-SK" sz="18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agrolesníckych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systémov,</a:t>
            </a:r>
            <a:endParaRPr lang="sk-SK" altLang="sk-SK" sz="1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49701E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ostupe 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pre evidenciu </a:t>
            </a:r>
            <a:r>
              <a:rPr lang="sk-SK" altLang="sk-SK" sz="18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agrolesníckych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systémov v LPIS-e, resp. v Katastri </a:t>
            </a: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nehnuteľností,</a:t>
            </a:r>
            <a:endParaRPr lang="sk-SK" altLang="sk-SK" sz="1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49701E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ostupe 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pri vytváraní </a:t>
            </a:r>
            <a:r>
              <a:rPr lang="sk-SK" altLang="sk-SK" sz="18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agrolesníckych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systémov z krajinných prvkov (poľnohospodárskych pozemkov na ktorých už existujú porasty drevín</a:t>
            </a: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endParaRPr lang="sk-SK" altLang="sk-SK" sz="1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49701E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k-SK" altLang="sk-SK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ostupe 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pri vypracovaní </a:t>
            </a:r>
            <a:r>
              <a:rPr lang="sk-SK" altLang="sk-SK" sz="18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manažmentových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plánov pre dreviny v </a:t>
            </a:r>
            <a:r>
              <a:rPr lang="sk-SK" altLang="sk-SK" sz="18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agrolesníckych</a:t>
            </a:r>
            <a:r>
              <a:rPr lang="sk-SK" altLang="sk-SK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systémoch (plán starostlivosti o dreviny a plán na využívanie ich funkcií).</a:t>
            </a:r>
          </a:p>
        </p:txBody>
      </p:sp>
    </p:spTree>
    <p:extLst>
      <p:ext uri="{BB962C8B-B14F-4D97-AF65-F5344CB8AC3E}">
        <p14:creationId xmlns:p14="http://schemas.microsoft.com/office/powerpoint/2010/main" val="37103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symbol obsahu 2"/>
          <p:cNvSpPr>
            <a:spLocks/>
          </p:cNvSpPr>
          <p:nvPr/>
        </p:nvSpPr>
        <p:spPr bwMode="auto">
          <a:xfrm>
            <a:off x="479376" y="1124744"/>
            <a:ext cx="626925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sk-SK" altLang="sk-SK" sz="3600" b="1" dirty="0">
                <a:latin typeface="Calibri" panose="020F0502020204030204" pitchFamily="34" charset="0"/>
                <a:cs typeface="Calibri" panose="020F0502020204030204" pitchFamily="34" charset="0"/>
              </a:rPr>
              <a:t>Ďakujem</a:t>
            </a:r>
            <a:r>
              <a:rPr lang="sk-SK" altLang="sk-SK" sz="3600" b="1" dirty="0"/>
              <a:t> za pozornosť</a:t>
            </a:r>
          </a:p>
        </p:txBody>
      </p:sp>
      <p:sp>
        <p:nvSpPr>
          <p:cNvPr id="4" name="Zástupný symbol obsahu 2"/>
          <p:cNvSpPr>
            <a:spLocks/>
          </p:cNvSpPr>
          <p:nvPr/>
        </p:nvSpPr>
        <p:spPr bwMode="auto">
          <a:xfrm>
            <a:off x="335360" y="5517232"/>
            <a:ext cx="7128792" cy="12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sk-SK" altLang="sk-SK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Prezentácia vznikla vďaka </a:t>
            </a:r>
            <a:r>
              <a:rPr lang="sk-SK" altLang="sk-SK" sz="1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podpore projektov:</a:t>
            </a:r>
          </a:p>
          <a:p>
            <a:pPr marL="171450" indent="-1714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sk-SK" altLang="sk-SK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Šľachtenie a inovácie množiteľských systémov pre nové klony a nové druhy drevín využiteľných do lesníckych </a:t>
            </a:r>
            <a:r>
              <a:rPr lang="sk-SK" altLang="sk-SK" sz="1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k-SK" altLang="sk-SK" sz="12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agrolesníckych</a:t>
            </a:r>
            <a:r>
              <a:rPr lang="sk-SK" altLang="sk-SK" sz="1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altLang="sk-SK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systémov na </a:t>
            </a:r>
            <a:r>
              <a:rPr lang="sk-SK" altLang="sk-SK" sz="1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Slovensku (INOLESAG) podporený zo štrukturálnych fondov EÚ</a:t>
            </a:r>
          </a:p>
          <a:p>
            <a:pPr marL="171450" indent="-1714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sk-SK" altLang="sk-SK" sz="1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TRANSAGROLES </a:t>
            </a:r>
            <a:r>
              <a:rPr lang="sk-SK" altLang="sk-SK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k-SK" altLang="sk-SK" sz="1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2022-2026) podporený z </a:t>
            </a:r>
            <a:r>
              <a:rPr lang="sk-SK" altLang="sk-SK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MPRV </a:t>
            </a:r>
            <a:r>
              <a:rPr lang="sk-SK" altLang="sk-SK" sz="1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</a:t>
            </a:r>
          </a:p>
          <a:p>
            <a:pPr marL="171450" indent="-1714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sk-SK" altLang="sk-SK" sz="1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APVV-20-0326 </a:t>
            </a:r>
            <a:r>
              <a:rPr lang="sk-SK" altLang="sk-SK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"Výskum možností využitia orecha čierneho (</a:t>
            </a:r>
            <a:r>
              <a:rPr lang="sk-SK" altLang="sk-SK" sz="1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Juglans</a:t>
            </a:r>
            <a:r>
              <a:rPr lang="sk-SK" altLang="sk-SK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altLang="sk-SK" sz="1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nigra</a:t>
            </a:r>
            <a:r>
              <a:rPr lang="sk-SK" altLang="sk-SK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L.) a gaštana jedlého (</a:t>
            </a:r>
            <a:r>
              <a:rPr lang="sk-SK" altLang="sk-SK" sz="1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Castanea</a:t>
            </a:r>
            <a:r>
              <a:rPr lang="sk-SK" altLang="sk-SK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altLang="sk-SK" sz="1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sativa</a:t>
            </a:r>
            <a:r>
              <a:rPr lang="sk-SK" altLang="sk-SK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altLang="sk-SK" sz="1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</a:t>
            </a:r>
            <a:r>
              <a:rPr lang="sk-SK" altLang="sk-SK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z produkčno-ekologického hľadiska v </a:t>
            </a:r>
            <a:r>
              <a:rPr lang="sk-SK" altLang="sk-SK" sz="1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agrolesníckych</a:t>
            </a:r>
            <a:r>
              <a:rPr lang="sk-SK" altLang="sk-SK" sz="1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systémoch na </a:t>
            </a:r>
            <a:r>
              <a:rPr lang="sk-SK" altLang="sk-SK" sz="1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Slovensku"</a:t>
            </a:r>
            <a:endParaRPr lang="sk-SK" altLang="sk-SK" sz="1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0" descr="n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26064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84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1C423BE6-E784-CCBD-6DCC-855479F98372}"/>
              </a:ext>
            </a:extLst>
          </p:cNvPr>
          <p:cNvSpPr txBox="1">
            <a:spLocks/>
          </p:cNvSpPr>
          <p:nvPr/>
        </p:nvSpPr>
        <p:spPr>
          <a:xfrm>
            <a:off x="900113" y="439343"/>
            <a:ext cx="6677553" cy="8583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Čo NIE JE </a:t>
            </a:r>
            <a:r>
              <a:rPr lang="sk-SK" b="1" dirty="0" err="1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agrolesníctvo</a:t>
            </a:r>
            <a:endParaRPr lang="sk-SK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90466" y="1844824"/>
            <a:ext cx="9786054" cy="435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Clr>
                <a:schemeClr val="folHlink"/>
              </a:buClr>
              <a:buSzPct val="90000"/>
              <a:buNone/>
            </a:pPr>
            <a:r>
              <a:rPr lang="sk-SK" altLang="sk-SK" sz="2400" b="1" dirty="0" err="1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Agrolesníctvo</a:t>
            </a:r>
            <a:r>
              <a:rPr lang="sk-SK" altLang="sk-SK" sz="2400" b="1" dirty="0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altLang="sk-SK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JE</a:t>
            </a:r>
            <a:r>
              <a:rPr lang="sk-SK" altLang="sk-SK" sz="2400" b="1" dirty="0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60000" lvl="1" indent="-360000">
              <a:spcBef>
                <a:spcPts val="300"/>
              </a:spcBef>
              <a:spcAft>
                <a:spcPts val="300"/>
              </a:spcAft>
              <a:buClr>
                <a:srgbClr val="49701E"/>
              </a:buClr>
              <a:buSzPct val="110000"/>
              <a:buFont typeface="Wingdings" panose="05000000000000000000" pitchFamily="2" charset="2"/>
              <a:buChar char="§"/>
            </a:pPr>
            <a:r>
              <a:rPr lang="sk-SK" altLang="sk-SK" sz="2000" b="1" dirty="0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striedanie </a:t>
            </a:r>
            <a:r>
              <a:rPr lang="sk-SK" altLang="sk-SK" sz="2000" b="1" dirty="0" smtClean="0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lesných a poľnohospodárskych pozemkov, </a:t>
            </a:r>
            <a:endParaRPr lang="sk-SK" altLang="sk-SK" sz="2000" b="1" dirty="0">
              <a:solidFill>
                <a:srgbClr val="33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1" indent="-360000">
              <a:spcBef>
                <a:spcPts val="300"/>
              </a:spcBef>
              <a:spcAft>
                <a:spcPts val="300"/>
              </a:spcAft>
              <a:buClr>
                <a:srgbClr val="49701E"/>
              </a:buClr>
              <a:buSzPct val="110000"/>
              <a:buFont typeface="Wingdings" panose="05000000000000000000" pitchFamily="2" charset="2"/>
              <a:buChar char="§"/>
            </a:pPr>
            <a:r>
              <a:rPr lang="sk-SK" altLang="sk-SK" sz="2000" b="1" dirty="0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plošné zalesňovanie poľnohospodárskej pôdy, </a:t>
            </a:r>
          </a:p>
          <a:p>
            <a:pPr marL="360000" lvl="1" indent="-360000">
              <a:spcBef>
                <a:spcPts val="300"/>
              </a:spcBef>
              <a:spcAft>
                <a:spcPts val="300"/>
              </a:spcAft>
              <a:buClr>
                <a:srgbClr val="49701E"/>
              </a:buClr>
              <a:buSzPct val="110000"/>
              <a:buFont typeface="Wingdings" panose="05000000000000000000" pitchFamily="2" charset="2"/>
              <a:buChar char="§"/>
            </a:pPr>
            <a:r>
              <a:rPr lang="sk-SK" altLang="sk-SK" sz="2000" b="1" dirty="0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plantáže rýchlorastúcich drevín na poľnohospodárskej pôde,</a:t>
            </a:r>
          </a:p>
          <a:p>
            <a:pPr marL="360000" lvl="1" indent="-360000">
              <a:spcBef>
                <a:spcPts val="300"/>
              </a:spcBef>
              <a:spcAft>
                <a:spcPts val="300"/>
              </a:spcAft>
              <a:buClr>
                <a:srgbClr val="49701E"/>
              </a:buClr>
              <a:buSzPct val="110000"/>
              <a:buFont typeface="Wingdings" panose="05000000000000000000" pitchFamily="2" charset="2"/>
              <a:buChar char="§"/>
            </a:pPr>
            <a:r>
              <a:rPr lang="sk-SK" altLang="sk-SK" sz="2000" b="1" dirty="0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dôsledku sukcesie drevinami porastené </a:t>
            </a:r>
            <a:r>
              <a:rPr lang="sk-SK" altLang="sk-SK" sz="2000" b="1" dirty="0" smtClean="0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nevyužívané poľnohospodárske </a:t>
            </a:r>
            <a:r>
              <a:rPr lang="sk-SK" altLang="sk-SK" sz="2000" b="1" dirty="0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pozemky,</a:t>
            </a:r>
          </a:p>
          <a:p>
            <a:pPr marL="360000" lvl="1" indent="-360000">
              <a:spcBef>
                <a:spcPts val="300"/>
              </a:spcBef>
              <a:spcAft>
                <a:spcPts val="300"/>
              </a:spcAft>
              <a:buClr>
                <a:srgbClr val="49701E"/>
              </a:buClr>
              <a:buSzPct val="110000"/>
              <a:buFont typeface="Wingdings" panose="05000000000000000000" pitchFamily="2" charset="2"/>
              <a:buChar char="§"/>
            </a:pPr>
            <a:r>
              <a:rPr lang="sk-SK" altLang="sk-SK" sz="2000" b="1" dirty="0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tzv. krajinné prvky, alebo nelesná drevinová vegetácia, ktorá vznikla prirodzenou sukcesiou, či umelou výsadbou človekom a dnes </a:t>
            </a:r>
            <a:r>
              <a:rPr lang="sk-SK" altLang="sk-SK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je nijako obhospodarovaná</a:t>
            </a:r>
            <a:r>
              <a:rPr lang="sk-SK" altLang="sk-SK" sz="2000" b="1" dirty="0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60000" lvl="1" indent="-360000">
              <a:spcBef>
                <a:spcPts val="300"/>
              </a:spcBef>
              <a:spcAft>
                <a:spcPts val="300"/>
              </a:spcAft>
              <a:buClr>
                <a:srgbClr val="49701E"/>
              </a:buClr>
              <a:buSzPct val="110000"/>
              <a:buFont typeface="Wingdings" panose="05000000000000000000" pitchFamily="2" charset="2"/>
              <a:buChar char="§"/>
            </a:pPr>
            <a:r>
              <a:rPr lang="sk-SK" altLang="sk-SK" sz="2000" b="1" dirty="0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výsadby drevín, ktoré sú dnes novo navrhované ako  „spoločné zariadenia a opatrenia“ v rámci pozemkových </a:t>
            </a:r>
            <a:r>
              <a:rPr lang="sk-SK" altLang="sk-SK" sz="2000" b="1" dirty="0" smtClean="0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úprav</a:t>
            </a:r>
          </a:p>
          <a:p>
            <a:pPr marL="0" lvl="1" indent="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75000"/>
              <a:buNone/>
            </a:pPr>
            <a:r>
              <a:rPr lang="sk-SK" altLang="sk-SK" sz="2400" b="1" dirty="0" smtClean="0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Prečo? – </a:t>
            </a:r>
            <a:r>
              <a:rPr lang="sk-SK" altLang="sk-SK" sz="2000" b="1" dirty="0" smtClean="0">
                <a:solidFill>
                  <a:srgbClr val="33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chýba zámerná integrácia a interakcia drevín s poľnohospodárskou produkciou na tej istej ploche, resp. dreviny nie sú obhospodarované farmármi</a:t>
            </a:r>
            <a:endParaRPr lang="sk-SK" altLang="sk-SK" sz="2000" b="1" dirty="0">
              <a:solidFill>
                <a:srgbClr val="33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</a:pPr>
            <a:endParaRPr lang="sk-SK" altLang="sk-S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</p:spTree>
    <p:extLst>
      <p:ext uri="{BB962C8B-B14F-4D97-AF65-F5344CB8AC3E}">
        <p14:creationId xmlns:p14="http://schemas.microsoft.com/office/powerpoint/2010/main" val="33917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89000" y="565149"/>
            <a:ext cx="8159328" cy="72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40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Agrolesníctvo ako samostatná vedná </a:t>
            </a:r>
            <a:r>
              <a:rPr lang="pl-PL" altLang="sk-SK" sz="40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disciplína</a:t>
            </a:r>
            <a:endParaRPr lang="pl-PL" altLang="sk-SK" sz="4000" b="1" dirty="0">
              <a:solidFill>
                <a:srgbClr val="4970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93419584-489B-45C5-736E-57FF25DFC227}"/>
              </a:ext>
            </a:extLst>
          </p:cNvPr>
          <p:cNvSpPr txBox="1">
            <a:spLocks/>
          </p:cNvSpPr>
          <p:nvPr/>
        </p:nvSpPr>
        <p:spPr>
          <a:xfrm>
            <a:off x="933269" y="1916832"/>
            <a:ext cx="10274305" cy="452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k-SK" sz="2400" b="1" dirty="0">
                <a:cs typeface="Calibri" panose="020F0502020204030204" pitchFamily="34" charset="0"/>
              </a:rPr>
              <a:t>Ministerstvo školstva, vedy, výskumu a športu Slovenskej republiky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b="1" dirty="0" err="1" smtClean="0">
                <a:cs typeface="Calibri" panose="020F0502020204030204" pitchFamily="34" charset="0"/>
              </a:rPr>
              <a:t>Smernica</a:t>
            </a:r>
            <a:r>
              <a:rPr lang="en-US" sz="2000" b="1" dirty="0" smtClean="0">
                <a:cs typeface="Calibri" panose="020F0502020204030204" pitchFamily="34" charset="0"/>
              </a:rPr>
              <a:t> </a:t>
            </a:r>
            <a:r>
              <a:rPr lang="en-US" sz="2000" b="1" dirty="0">
                <a:cs typeface="Calibri" panose="020F0502020204030204" pitchFamily="34" charset="0"/>
              </a:rPr>
              <a:t>č. </a:t>
            </a:r>
            <a:r>
              <a:rPr lang="en-US" sz="2000" b="1" dirty="0" smtClean="0">
                <a:cs typeface="Calibri" panose="020F0502020204030204" pitchFamily="34" charset="0"/>
              </a:rPr>
              <a:t>55/2022 </a:t>
            </a:r>
            <a:r>
              <a:rPr lang="en-US" sz="2000" b="1" dirty="0">
                <a:cs typeface="Calibri" panose="020F0502020204030204" pitchFamily="34" charset="0"/>
              </a:rPr>
              <a:t>o </a:t>
            </a:r>
            <a:r>
              <a:rPr lang="en-US" sz="2000" b="1" dirty="0" err="1">
                <a:cs typeface="Calibri" panose="020F0502020204030204" pitchFamily="34" charset="0"/>
              </a:rPr>
              <a:t>sústave</a:t>
            </a:r>
            <a:r>
              <a:rPr lang="en-US" sz="2000" b="1" dirty="0">
                <a:cs typeface="Calibri" panose="020F0502020204030204" pitchFamily="34" charset="0"/>
              </a:rPr>
              <a:t> </a:t>
            </a:r>
            <a:r>
              <a:rPr lang="en-US" sz="2000" b="1" dirty="0" err="1">
                <a:cs typeface="Calibri" panose="020F0502020204030204" pitchFamily="34" charset="0"/>
              </a:rPr>
              <a:t>odborov</a:t>
            </a:r>
            <a:r>
              <a:rPr lang="en-US" sz="2000" b="1" dirty="0">
                <a:cs typeface="Calibri" panose="020F0502020204030204" pitchFamily="34" charset="0"/>
              </a:rPr>
              <a:t> </a:t>
            </a:r>
            <a:r>
              <a:rPr lang="en-US" sz="2000" b="1" dirty="0" err="1">
                <a:cs typeface="Calibri" panose="020F0502020204030204" pitchFamily="34" charset="0"/>
              </a:rPr>
              <a:t>vedy</a:t>
            </a:r>
            <a:r>
              <a:rPr lang="en-US" sz="2000" b="1" dirty="0">
                <a:cs typeface="Calibri" panose="020F0502020204030204" pitchFamily="34" charset="0"/>
              </a:rPr>
              <a:t> a </a:t>
            </a:r>
            <a:r>
              <a:rPr lang="en-US" sz="2000" b="1" dirty="0" err="1">
                <a:cs typeface="Calibri" panose="020F0502020204030204" pitchFamily="34" charset="0"/>
              </a:rPr>
              <a:t>techniky</a:t>
            </a:r>
            <a:r>
              <a:rPr lang="en-US" sz="2000" b="1" dirty="0">
                <a:cs typeface="Calibri" panose="020F0502020204030204" pitchFamily="34" charset="0"/>
              </a:rPr>
              <a:t> a </a:t>
            </a:r>
            <a:r>
              <a:rPr lang="en-US" sz="2000" b="1" dirty="0" err="1">
                <a:cs typeface="Calibri" panose="020F0502020204030204" pitchFamily="34" charset="0"/>
              </a:rPr>
              <a:t>číselníku</a:t>
            </a:r>
            <a:r>
              <a:rPr lang="en-US" sz="2000" b="1" dirty="0">
                <a:cs typeface="Calibri" panose="020F0502020204030204" pitchFamily="34" charset="0"/>
              </a:rPr>
              <a:t> </a:t>
            </a:r>
            <a:r>
              <a:rPr lang="en-US" sz="2000" b="1" dirty="0" err="1">
                <a:cs typeface="Calibri" panose="020F0502020204030204" pitchFamily="34" charset="0"/>
              </a:rPr>
              <a:t>odborov</a:t>
            </a:r>
            <a:r>
              <a:rPr lang="en-US" sz="2000" b="1" dirty="0">
                <a:cs typeface="Calibri" panose="020F0502020204030204" pitchFamily="34" charset="0"/>
              </a:rPr>
              <a:t> </a:t>
            </a:r>
            <a:r>
              <a:rPr lang="en-US" sz="2000" b="1" dirty="0" err="1">
                <a:cs typeface="Calibri" panose="020F0502020204030204" pitchFamily="34" charset="0"/>
              </a:rPr>
              <a:t>vedy</a:t>
            </a:r>
            <a:r>
              <a:rPr lang="en-US" sz="2000" b="1" dirty="0">
                <a:cs typeface="Calibri" panose="020F0502020204030204" pitchFamily="34" charset="0"/>
              </a:rPr>
              <a:t> a </a:t>
            </a:r>
            <a:r>
              <a:rPr lang="en-US" sz="2000" b="1" dirty="0" err="1" smtClean="0">
                <a:cs typeface="Calibri" panose="020F0502020204030204" pitchFamily="34" charset="0"/>
              </a:rPr>
              <a:t>techniky</a:t>
            </a:r>
            <a:r>
              <a:rPr lang="sk-SK" sz="2000" b="1" dirty="0" smtClean="0">
                <a:cs typeface="Calibri" panose="020F0502020204030204" pitchFamily="34" charset="0"/>
              </a:rPr>
              <a:t> účinná od 15. 9.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>
                <a:cs typeface="Calibri" panose="020F0502020204030204" pitchFamily="34" charset="0"/>
              </a:rPr>
              <a:t>040000	PÔDOHOSPODÁRSKE VEDY, LESNÍCKE VEDY A 				VETERINÁRSKE </a:t>
            </a:r>
            <a:r>
              <a:rPr lang="en-US" sz="2000" b="1" dirty="0" smtClean="0">
                <a:cs typeface="Calibri" panose="020F0502020204030204" pitchFamily="34" charset="0"/>
              </a:rPr>
              <a:t>VEDY</a:t>
            </a:r>
            <a:endParaRPr lang="sk-SK" sz="2000" b="1" dirty="0" smtClean="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>
                <a:cs typeface="Calibri" panose="020F0502020204030204" pitchFamily="34" charset="0"/>
              </a:rPr>
              <a:t>040100	</a:t>
            </a:r>
            <a:r>
              <a:rPr lang="en-US" sz="2000" b="1" dirty="0" err="1">
                <a:cs typeface="Calibri" panose="020F0502020204030204" pitchFamily="34" charset="0"/>
              </a:rPr>
              <a:t>poľnohospodárske</a:t>
            </a:r>
            <a:r>
              <a:rPr lang="en-US" sz="2000" b="1" dirty="0">
                <a:cs typeface="Calibri" panose="020F0502020204030204" pitchFamily="34" charset="0"/>
              </a:rPr>
              <a:t> </a:t>
            </a:r>
            <a:r>
              <a:rPr lang="en-US" sz="2000" b="1" dirty="0" err="1">
                <a:cs typeface="Calibri" panose="020F0502020204030204" pitchFamily="34" charset="0"/>
              </a:rPr>
              <a:t>vedy</a:t>
            </a:r>
            <a:r>
              <a:rPr lang="en-US" sz="2000" b="1" dirty="0"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cs typeface="Calibri" panose="020F0502020204030204" pitchFamily="34" charset="0"/>
              </a:rPr>
              <a:t>lesníctvo</a:t>
            </a:r>
            <a:r>
              <a:rPr lang="en-US" sz="2000" b="1" dirty="0">
                <a:cs typeface="Calibri" panose="020F0502020204030204" pitchFamily="34" charset="0"/>
              </a:rPr>
              <a:t> a </a:t>
            </a:r>
            <a:r>
              <a:rPr lang="en-US" sz="2000" b="1" dirty="0" err="1">
                <a:cs typeface="Calibri" panose="020F0502020204030204" pitchFamily="34" charset="0"/>
              </a:rPr>
              <a:t>rybárstvo</a:t>
            </a:r>
            <a:r>
              <a:rPr lang="en-US" sz="2000" b="1" dirty="0"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smtClean="0">
                <a:cs typeface="Calibri" panose="020F0502020204030204" pitchFamily="34" charset="0"/>
              </a:rPr>
              <a:t>040101</a:t>
            </a:r>
            <a:r>
              <a:rPr lang="en-US" sz="2000" b="1" dirty="0">
                <a:cs typeface="Calibri" panose="020F0502020204030204" pitchFamily="34" charset="0"/>
              </a:rPr>
              <a:t>		</a:t>
            </a:r>
            <a:r>
              <a:rPr lang="en-US" sz="2000" b="1" dirty="0" err="1">
                <a:cs typeface="Calibri" panose="020F0502020204030204" pitchFamily="34" charset="0"/>
              </a:rPr>
              <a:t>agrochémia</a:t>
            </a:r>
            <a:r>
              <a:rPr lang="en-US" sz="2000" b="1" dirty="0">
                <a:cs typeface="Calibri" panose="020F0502020204030204" pitchFamily="34" charset="0"/>
              </a:rPr>
              <a:t> a </a:t>
            </a:r>
            <a:r>
              <a:rPr lang="en-US" sz="2000" b="1" dirty="0" err="1">
                <a:cs typeface="Calibri" panose="020F0502020204030204" pitchFamily="34" charset="0"/>
              </a:rPr>
              <a:t>výživa</a:t>
            </a:r>
            <a:r>
              <a:rPr lang="en-US" sz="2000" b="1" dirty="0">
                <a:cs typeface="Calibri" panose="020F0502020204030204" pitchFamily="34" charset="0"/>
              </a:rPr>
              <a:t> </a:t>
            </a:r>
            <a:r>
              <a:rPr lang="en-US" sz="2000" b="1" dirty="0" err="1">
                <a:cs typeface="Calibri" panose="020F0502020204030204" pitchFamily="34" charset="0"/>
              </a:rPr>
              <a:t>rastlín</a:t>
            </a:r>
            <a:endParaRPr lang="en-US" sz="2000" b="1" dirty="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040102	</a:t>
            </a:r>
            <a:r>
              <a:rPr lang="en-US" sz="2400" b="1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agrolesníctvo</a:t>
            </a:r>
            <a:r>
              <a:rPr lang="en-US" sz="2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>
                <a:cs typeface="Calibri" panose="020F0502020204030204" pitchFamily="34" charset="0"/>
              </a:rPr>
              <a:t>040103		</a:t>
            </a:r>
            <a:r>
              <a:rPr lang="en-US" sz="2000" b="1" dirty="0" err="1">
                <a:cs typeface="Calibri" panose="020F0502020204030204" pitchFamily="34" charset="0"/>
              </a:rPr>
              <a:t>ekonomika</a:t>
            </a:r>
            <a:r>
              <a:rPr lang="en-US" sz="2000" b="1" dirty="0">
                <a:cs typeface="Calibri" panose="020F0502020204030204" pitchFamily="34" charset="0"/>
              </a:rPr>
              <a:t> a </a:t>
            </a:r>
            <a:r>
              <a:rPr lang="en-US" sz="2000" b="1" dirty="0" err="1">
                <a:cs typeface="Calibri" panose="020F0502020204030204" pitchFamily="34" charset="0"/>
              </a:rPr>
              <a:t>manažment</a:t>
            </a:r>
            <a:r>
              <a:rPr lang="en-US" sz="2000" b="1" dirty="0">
                <a:cs typeface="Calibri" panose="020F0502020204030204" pitchFamily="34" charset="0"/>
              </a:rPr>
              <a:t> </a:t>
            </a:r>
            <a:r>
              <a:rPr lang="en-US" sz="2000" b="1" dirty="0" err="1">
                <a:cs typeface="Calibri" panose="020F0502020204030204" pitchFamily="34" charset="0"/>
              </a:rPr>
              <a:t>pôdohospodárstva</a:t>
            </a:r>
            <a:endParaRPr lang="en-US" sz="2000" b="1" dirty="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000" b="1" dirty="0" smtClean="0">
                <a:cs typeface="Calibri" panose="020F0502020204030204" pitchFamily="34" charset="0"/>
              </a:rPr>
              <a:t>.............</a:t>
            </a:r>
            <a:endParaRPr lang="en-US" sz="2000" b="1" dirty="0">
              <a:cs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</p:spTree>
    <p:extLst>
      <p:ext uri="{BB962C8B-B14F-4D97-AF65-F5344CB8AC3E}">
        <p14:creationId xmlns:p14="http://schemas.microsoft.com/office/powerpoint/2010/main" val="4756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36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Legislatívne aspekty agrolesníckeho spôsobu hospodárenia na pôde </a:t>
            </a:r>
            <a:r>
              <a:rPr lang="pl-PL" altLang="sk-SK" sz="36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altLang="sk-SK" sz="2800" b="1" dirty="0" smtClean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aktuálny </a:t>
            </a: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 na Slovensku</a:t>
            </a:r>
          </a:p>
        </p:txBody>
      </p:sp>
      <p:sp>
        <p:nvSpPr>
          <p:cNvPr id="11" name="Zástupný objekt pre obsah 2"/>
          <p:cNvSpPr txBox="1">
            <a:spLocks/>
          </p:cNvSpPr>
          <p:nvPr/>
        </p:nvSpPr>
        <p:spPr>
          <a:xfrm>
            <a:off x="865878" y="1628799"/>
            <a:ext cx="10702729" cy="4822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k-SK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Agrolesníctvo</a:t>
            </a:r>
            <a:r>
              <a:rPr lang="sk-SK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zatiaľ v právnom systéme na Slovensku nie je zavedené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Existujúce právne normy v aktuálnom znení obsahujú viaceré legislatívne bariéry, ktoré sťažujú proces rozširovania ALS v praxi pri hospodárení na pôde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Pripravené je paragrafové znenie právnej úpravy </a:t>
            </a:r>
            <a:r>
              <a:rPr lang="sk-SK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agrolesníckeho</a:t>
            </a: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systému hospodárenia na pôde – zatiaľ nebolo postúpené do legislatívneho procesu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Napriek tomu Slovenská stratégia SPP na roky 2023 -2027 počíta s podporou zakladania </a:t>
            </a:r>
            <a:r>
              <a:rPr lang="sk-SK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agrolesníckych</a:t>
            </a: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systémov na poľnohospodárskej pôde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Pripravili sa podporné schémy na zakladanie </a:t>
            </a:r>
            <a:r>
              <a:rPr lang="sk-SK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agrolesníckych</a:t>
            </a: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systémov pre programovacie obdobie 2023 – 2027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Nariadenie vlády SR č. 435/2022 z 30. novembra 2022, </a:t>
            </a:r>
            <a:r>
              <a:rPr lang="sk-SK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ktorým sa ustanovujú požiadavky na udržiavanie poľnohospodárskej plochy, aktívneho poľnohospodára a </a:t>
            </a:r>
            <a:r>
              <a:rPr lang="sk-SK" sz="1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kondicionality</a:t>
            </a:r>
            <a:r>
              <a:rPr lang="sk-SK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k-SK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obsahuje definíciu </a:t>
            </a:r>
            <a:r>
              <a:rPr lang="sk-SK" sz="15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agrolesníckych</a:t>
            </a:r>
            <a:r>
              <a:rPr lang="sk-SK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systémov pre účely tohto nariadenia</a:t>
            </a:r>
            <a:r>
              <a:rPr lang="sk-SK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https://www.slov-lex.sk/pravne-predpisy/SK/ZZ/2022/435/vyhlasene_znenie.html</a:t>
            </a: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Nariadenie vlády SR č. 3/2023 z 29. decembra 2022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ktorým sa ustanovujú pravidlá poskytovania podpory na neprojektové opatrenia Strategického plánu spoločnej poľnohospodárskej politiky – </a:t>
            </a:r>
            <a:r>
              <a:rPr lang="sk-SK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založenie </a:t>
            </a:r>
            <a:r>
              <a:rPr lang="sk-SK" sz="15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agrolesníckeho</a:t>
            </a:r>
            <a:r>
              <a:rPr lang="sk-SK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systému, ochrana a údržba drevín založeného </a:t>
            </a:r>
            <a:r>
              <a:rPr lang="sk-SK" sz="15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agrolesníckeho</a:t>
            </a:r>
            <a:r>
              <a:rPr lang="sk-SK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systému</a:t>
            </a:r>
            <a:r>
              <a:rPr lang="sk-SK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https://www.slov-lex.sk/pravne-predpisy/SK/ZZ/2023/3/20230115</a:t>
            </a: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Vestníky MPRV SR (</a:t>
            </a: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https://www.mpsr.sk/index.php?navID=126&amp;year=2023</a:t>
            </a: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čiastka 2 z 26. 1. 2023, </a:t>
            </a:r>
            <a:r>
              <a:rPr lang="sk-SK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výšky podpôr </a:t>
            </a:r>
            <a:r>
              <a:rPr lang="sk-SK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neprojektové opatrenia – </a:t>
            </a:r>
            <a:r>
              <a:rPr lang="sk-SK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založenie </a:t>
            </a:r>
            <a:r>
              <a:rPr lang="sk-SK" sz="15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agrolesníckeho</a:t>
            </a:r>
            <a:r>
              <a:rPr lang="sk-SK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systému </a:t>
            </a:r>
            <a:r>
              <a:rPr lang="sk-SK" sz="1500" b="1" dirty="0" smtClean="0">
                <a:solidFill>
                  <a:srgbClr val="2215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(2 468 €/ha na ornej pôde, 2 498 €/ha na TTP), </a:t>
            </a:r>
            <a:r>
              <a:rPr lang="sk-SK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ochrana a údržba drevín založeného </a:t>
            </a:r>
            <a:r>
              <a:rPr lang="sk-SK" sz="15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agrolesníckeho</a:t>
            </a:r>
            <a:r>
              <a:rPr lang="sk-SK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systému </a:t>
            </a:r>
            <a:r>
              <a:rPr lang="sk-SK" sz="1500" b="1" dirty="0" smtClean="0">
                <a:solidFill>
                  <a:srgbClr val="2215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(603 €/ha na ornej pôde, 611 €/ha TTP)</a:t>
            </a:r>
            <a:r>
              <a:rPr lang="sk-SK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k-S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čiastka 4 z 2. 2. 2023, </a:t>
            </a:r>
            <a:r>
              <a:rPr lang="sk-SK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výberové kritéria na zoradenie žiadostí </a:t>
            </a:r>
            <a:r>
              <a:rPr lang="sk-SK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operácie </a:t>
            </a:r>
            <a:r>
              <a:rPr lang="sk-SK" sz="1500" dirty="0" smtClean="0">
                <a:solidFill>
                  <a:srgbClr val="2215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na založenie </a:t>
            </a:r>
            <a:r>
              <a:rPr lang="sk-SK" sz="1500" dirty="0" err="1" smtClean="0">
                <a:solidFill>
                  <a:srgbClr val="2215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agrolesníckeho</a:t>
            </a:r>
            <a:r>
              <a:rPr lang="sk-SK" sz="1500" dirty="0" smtClean="0">
                <a:solidFill>
                  <a:srgbClr val="2215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systému </a:t>
            </a:r>
            <a:r>
              <a:rPr lang="sk-SK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ornej pôde a trvalých trávnych porastoch, </a:t>
            </a:r>
            <a:r>
              <a:rPr lang="sk-SK" sz="15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zoznam stromov </a:t>
            </a:r>
            <a:r>
              <a:rPr lang="sk-SK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určených na založenie </a:t>
            </a:r>
            <a:r>
              <a:rPr lang="sk-SK" sz="1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agrolesníckeho</a:t>
            </a:r>
            <a:r>
              <a:rPr lang="sk-SK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systému</a:t>
            </a:r>
            <a:endParaRPr lang="sk-SK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sk-SK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sk-SK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sk-SK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sk-SK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sk-SK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sk-SK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sk-SK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</p:spTree>
    <p:extLst>
      <p:ext uri="{BB962C8B-B14F-4D97-AF65-F5344CB8AC3E}">
        <p14:creationId xmlns:p14="http://schemas.microsoft.com/office/powerpoint/2010/main" val="14142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17" name="Text odrážky na snímke"/>
          <p:cNvSpPr txBox="1">
            <a:spLocks/>
          </p:cNvSpPr>
          <p:nvPr/>
        </p:nvSpPr>
        <p:spPr>
          <a:xfrm>
            <a:off x="989627" y="1556791"/>
            <a:ext cx="10578981" cy="1152127"/>
          </a:xfrm>
          <a:prstGeom prst="rect">
            <a:avLst/>
          </a:prstGeom>
        </p:spPr>
        <p:txBody>
          <a:bodyPr numCol="1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k-SK" sz="2400" b="1" kern="0" dirty="0" smtClean="0"/>
              <a:t>Nariadenie vlády SR č. 435 </a:t>
            </a:r>
            <a:r>
              <a:rPr lang="sk-SK" sz="1800" kern="0" dirty="0" smtClean="0"/>
              <a:t>z 30. novembra 2022, ktorým sa ustanovujú požiadavky na udržiavanie poľnohospodárskej plochy, aktívneho poľnohospodára a </a:t>
            </a:r>
            <a:r>
              <a:rPr lang="sk-SK" sz="1800" kern="0" dirty="0" err="1" smtClean="0"/>
              <a:t>kondicionality</a:t>
            </a:r>
            <a:r>
              <a:rPr lang="sk-SK" sz="1800" kern="0" dirty="0" smtClean="0"/>
              <a:t> </a:t>
            </a:r>
            <a:r>
              <a:rPr lang="sk-SK" sz="1800" kern="0" dirty="0" smtClean="0">
                <a:hlinkClick r:id="rId3"/>
              </a:rPr>
              <a:t>https://www.slov-lex.sk/pravne-predpisy/SK/ZZ/2022/435/vyhlasene_znenie.html</a:t>
            </a:r>
            <a:r>
              <a:rPr lang="sk-SK" sz="1800" kern="0" dirty="0" smtClean="0"/>
              <a:t>  </a:t>
            </a:r>
          </a:p>
          <a:p>
            <a:pPr>
              <a:spcBef>
                <a:spcPts val="0"/>
              </a:spcBef>
            </a:pPr>
            <a:endParaRPr lang="sk-SK" sz="2400" kern="0" dirty="0"/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985879" y="2780927"/>
            <a:ext cx="10845792" cy="36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2	Vymedzenie pojmov</a:t>
            </a:r>
          </a:p>
          <a:p>
            <a:pPr marL="0" indent="0" defTabSz="10800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dirty="0">
                <a:cs typeface="Calibri" panose="020F0502020204030204" pitchFamily="34" charset="0"/>
              </a:rPr>
              <a:t>Na </a:t>
            </a:r>
            <a:r>
              <a:rPr lang="sk-SK" altLang="sk-SK" sz="1600" dirty="0" smtClean="0">
                <a:cs typeface="Calibri" panose="020F0502020204030204" pitchFamily="34" charset="0"/>
              </a:rPr>
              <a:t>účely tohto nariadenia vlády sa rozumie:</a:t>
            </a:r>
            <a:endParaRPr lang="sk-SK" altLang="sk-SK" sz="1600" dirty="0" smtClean="0">
              <a:latin typeface="Helvetica Neue"/>
              <a:cs typeface="Calibri" panose="020F0502020204030204" pitchFamily="34" charset="0"/>
            </a:endParaRPr>
          </a:p>
          <a:p>
            <a:pPr marL="288000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dirty="0" smtClean="0">
                <a:latin typeface="Helvetica Neue"/>
                <a:cs typeface="Calibri" panose="020F0502020204030204" pitchFamily="34" charset="0"/>
              </a:rPr>
              <a:t>..</a:t>
            </a:r>
            <a:r>
              <a:rPr lang="sk-SK" altLang="sk-SK" sz="1600" dirty="0" smtClean="0">
                <a:cs typeface="Calibri" panose="020F0502020204030204" pitchFamily="34" charset="0"/>
              </a:rPr>
              <a:t>.</a:t>
            </a:r>
          </a:p>
          <a:p>
            <a:pPr marL="288000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kern="0" dirty="0" smtClean="0">
                <a:latin typeface="Helvetica Neue"/>
                <a:cs typeface="Calibri" panose="020F0502020204030204" pitchFamily="34" charset="0"/>
              </a:rPr>
              <a:t>...</a:t>
            </a:r>
          </a:p>
          <a:p>
            <a:pPr marL="288000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smtClean="0">
                <a:cs typeface="Calibri" panose="020F0502020204030204" pitchFamily="34" charset="0"/>
              </a:rPr>
              <a:t>poľnohospodárskou </a:t>
            </a:r>
            <a:r>
              <a:rPr lang="sk-SK" altLang="sk-SK" sz="1600" b="1" dirty="0">
                <a:cs typeface="Calibri" panose="020F0502020204030204" pitchFamily="34" charset="0"/>
              </a:rPr>
              <a:t>plochou plocha, ktorá zahŕňa ornú pôdu, plochu s trvalými plodinami alebo trvalý trávny porast vrátane </a:t>
            </a:r>
            <a:r>
              <a:rPr lang="sk-SK" altLang="sk-SK" sz="1600" b="1" dirty="0" err="1">
                <a:solidFill>
                  <a:srgbClr val="FF0000"/>
                </a:solidFill>
                <a:cs typeface="Calibri" panose="020F0502020204030204" pitchFamily="34" charset="0"/>
              </a:rPr>
              <a:t>agrolesníckeho</a:t>
            </a:r>
            <a:r>
              <a:rPr lang="sk-SK" altLang="sk-SK" sz="16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sk-SK" altLang="sk-SK" sz="1600" b="1" dirty="0" smtClean="0">
                <a:cs typeface="Calibri" panose="020F0502020204030204" pitchFamily="34" charset="0"/>
              </a:rPr>
              <a:t>systému</a:t>
            </a:r>
            <a:endParaRPr lang="sk-SK" altLang="sk-SK" sz="1600" b="1" dirty="0">
              <a:latin typeface="Helvetica Neue"/>
              <a:cs typeface="Calibri" panose="020F0502020204030204" pitchFamily="34" charset="0"/>
            </a:endParaRPr>
          </a:p>
          <a:p>
            <a:pPr marL="288000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dirty="0" smtClean="0">
                <a:latin typeface="Helvetica Neue"/>
                <a:cs typeface="Calibri" panose="020F0502020204030204" pitchFamily="34" charset="0"/>
              </a:rPr>
              <a:t>...</a:t>
            </a:r>
          </a:p>
          <a:p>
            <a:pPr marL="288000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dirty="0" smtClean="0">
                <a:latin typeface="Helvetica Neue"/>
                <a:cs typeface="Calibri" panose="020F0502020204030204" pitchFamily="34" charset="0"/>
              </a:rPr>
              <a:t>...</a:t>
            </a:r>
          </a:p>
          <a:p>
            <a:pPr marL="288000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dirty="0" smtClean="0">
                <a:latin typeface="Helvetica Neue"/>
                <a:cs typeface="Calibri" panose="020F0502020204030204" pitchFamily="34" charset="0"/>
              </a:rPr>
              <a:t>...</a:t>
            </a:r>
          </a:p>
          <a:p>
            <a:pPr marL="288000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b="1" dirty="0" err="1">
                <a:latin typeface="Helvetica Neue"/>
                <a:cs typeface="Calibri" panose="020F0502020204030204" pitchFamily="34" charset="0"/>
              </a:rPr>
              <a:t>a</a:t>
            </a:r>
            <a:r>
              <a:rPr lang="sk-SK" altLang="sk-SK" sz="1600" b="1" dirty="0" err="1" smtClean="0">
                <a:latin typeface="Helvetica Neue"/>
                <a:cs typeface="Calibri" panose="020F0502020204030204" pitchFamily="34" charset="0"/>
              </a:rPr>
              <a:t>grolesníckym</a:t>
            </a:r>
            <a:r>
              <a:rPr lang="sk-SK" altLang="sk-SK" sz="1600" b="1" dirty="0" smtClean="0">
                <a:latin typeface="Helvetica Neue"/>
                <a:cs typeface="Calibri" panose="020F0502020204030204" pitchFamily="34" charset="0"/>
              </a:rPr>
              <a:t> systémom:</a:t>
            </a:r>
          </a:p>
          <a:p>
            <a:pPr marL="288000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dirty="0" smtClean="0">
                <a:latin typeface="Helvetica Neue"/>
                <a:cs typeface="Calibri" panose="020F0502020204030204" pitchFamily="34" charset="0"/>
              </a:rPr>
              <a:t>...</a:t>
            </a:r>
          </a:p>
          <a:p>
            <a:pPr marL="288000" indent="-28800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/>
              <a:defRPr/>
            </a:pPr>
            <a:r>
              <a:rPr lang="sk-SK" altLang="sk-SK" sz="1600" dirty="0" smtClean="0">
                <a:latin typeface="Helvetica Neue"/>
                <a:cs typeface="Calibri" panose="020F050202020403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856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3" y="11663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06176" y="6574931"/>
            <a:ext cx="975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Prezentácia na medzinárodnej konferencii „Škôlkarstvo a pestovanie 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lesa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2023“, 21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. - 22. júna </a:t>
            </a:r>
            <a:r>
              <a:rPr lang="sk-SK" altLang="sk-SK" sz="1000" b="1" i="1" kern="0" dirty="0" smtClean="0">
                <a:solidFill>
                  <a:schemeClr val="accent1">
                    <a:lumMod val="75000"/>
                  </a:schemeClr>
                </a:solidFill>
              </a:rPr>
              <a:t>2023, Hotel </a:t>
            </a:r>
            <a:r>
              <a:rPr lang="sk-SK" altLang="sk-SK" sz="1000" b="1" i="1" kern="0" dirty="0" err="1">
                <a:solidFill>
                  <a:schemeClr val="accent1">
                    <a:lumMod val="75000"/>
                  </a:schemeClr>
                </a:solidFill>
              </a:rPr>
              <a:t>Sorea</a:t>
            </a:r>
            <a:r>
              <a:rPr lang="sk-SK" altLang="sk-SK" sz="1000" b="1" i="1" kern="0" dirty="0">
                <a:solidFill>
                  <a:schemeClr val="accent1">
                    <a:lumMod val="75000"/>
                  </a:schemeClr>
                </a:solidFill>
              </a:rPr>
              <a:t> Máj, Liptovský Ján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89000" y="260649"/>
            <a:ext cx="9671496" cy="10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sk-SK" sz="2800" b="1" dirty="0">
                <a:solidFill>
                  <a:srgbClr val="4970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Nariadenia vlády súvisiace s pestovaním drevín na poľnohospodárskej pôde (SPP 2023 – 2027)</a:t>
            </a:r>
          </a:p>
        </p:txBody>
      </p:sp>
      <p:sp>
        <p:nvSpPr>
          <p:cNvPr id="17" name="Text odrážky na snímke"/>
          <p:cNvSpPr txBox="1">
            <a:spLocks/>
          </p:cNvSpPr>
          <p:nvPr/>
        </p:nvSpPr>
        <p:spPr>
          <a:xfrm>
            <a:off x="989627" y="1556792"/>
            <a:ext cx="10578981" cy="1152127"/>
          </a:xfrm>
          <a:prstGeom prst="rect">
            <a:avLst/>
          </a:prstGeom>
        </p:spPr>
        <p:txBody>
          <a:bodyPr numCol="1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k-SK" sz="2400" b="1" kern="0" dirty="0" smtClean="0"/>
              <a:t>Nariadenie vlády SR č. 435 </a:t>
            </a:r>
            <a:r>
              <a:rPr lang="sk-SK" sz="1800" kern="0" dirty="0" smtClean="0"/>
              <a:t>z 30. novembra 2022, ktorým sa ustanovujú požiadavky na udržiavanie poľnohospodárskej plochy, aktívneho poľnohospodára a </a:t>
            </a:r>
            <a:r>
              <a:rPr lang="sk-SK" sz="1800" kern="0" dirty="0" err="1" smtClean="0"/>
              <a:t>kondicionality</a:t>
            </a:r>
            <a:r>
              <a:rPr lang="sk-SK" sz="1800" kern="0" dirty="0" smtClean="0"/>
              <a:t> </a:t>
            </a:r>
            <a:r>
              <a:rPr lang="sk-SK" sz="1800" kern="0" dirty="0" smtClean="0">
                <a:hlinkClick r:id="rId3"/>
              </a:rPr>
              <a:t>https://www.slov-lex.sk/pravne-predpisy/SK/ZZ/2022/435/vyhlasene_znenie.html</a:t>
            </a:r>
            <a:r>
              <a:rPr lang="sk-SK" sz="1800" kern="0" dirty="0" smtClean="0"/>
              <a:t>  </a:t>
            </a:r>
          </a:p>
          <a:p>
            <a:pPr>
              <a:spcBef>
                <a:spcPts val="0"/>
              </a:spcBef>
            </a:pPr>
            <a:endParaRPr lang="sk-SK" sz="2400" kern="0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999107" y="2708919"/>
            <a:ext cx="10353477" cy="386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080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2400" b="1" kern="0" dirty="0" smtClean="0">
                <a:latin typeface="Helvetica Neue"/>
                <a:cs typeface="Calibri" panose="020F0502020204030204" pitchFamily="34" charset="0"/>
              </a:rPr>
              <a:t>§ 2	Vymedzenie pojmov</a:t>
            </a:r>
          </a:p>
          <a:p>
            <a:pPr marL="0" indent="0" defTabSz="108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None/>
              <a:defRPr/>
            </a:pPr>
            <a:r>
              <a:rPr lang="sk-SK" altLang="sk-SK" sz="1600" dirty="0">
                <a:cs typeface="Calibri" panose="020F0502020204030204" pitchFamily="34" charset="0"/>
              </a:rPr>
              <a:t>Na účely tohto nariadenia vlády sa rozumie:</a:t>
            </a:r>
          </a:p>
          <a:p>
            <a:pPr marL="288000" indent="-288000" defTabSz="1080000"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lphaLcParenR" startAt="7"/>
              <a:defRPr/>
            </a:pPr>
            <a:r>
              <a:rPr lang="sk-SK" altLang="sk-SK" sz="1600" b="1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agrolesníckym</a:t>
            </a:r>
            <a:r>
              <a:rPr lang="sk-SK" altLang="sk-SK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systémom</a:t>
            </a:r>
          </a:p>
          <a:p>
            <a:pPr marL="288000" lvl="1" indent="-288000" defTabSz="1080000"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rabicPeriod"/>
              <a:defRPr/>
            </a:pPr>
            <a:r>
              <a:rPr lang="sk-SK" altLang="sk-SK" sz="1600" dirty="0" smtClean="0">
                <a:cs typeface="Calibri" panose="020F0502020204030204" pitchFamily="34" charset="0"/>
              </a:rPr>
              <a:t>orná pôda so stromami vo forme stromoradia s najmenšou vzdialenosťou radov stromov 12 metrov </a:t>
            </a:r>
            <a:r>
              <a:rPr lang="sk-SK" altLang="sk-SK" sz="1600" dirty="0">
                <a:cs typeface="Calibri" panose="020F0502020204030204" pitchFamily="34" charset="0"/>
              </a:rPr>
              <a:t>a s </a:t>
            </a:r>
            <a:r>
              <a:rPr lang="sk-SK" altLang="sk-SK" sz="1600" dirty="0" smtClean="0">
                <a:cs typeface="Calibri" panose="020F0502020204030204" pitchFamily="34" charset="0"/>
              </a:rPr>
              <a:t>najmenšou vzdialenosťou medzi stromami 3 metre, na ktorej sa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nepestujú rýchlorastúce dreviny</a:t>
            </a:r>
            <a:r>
              <a:rPr lang="sk-SK" altLang="sk-SK" sz="1600" dirty="0" smtClean="0">
                <a:cs typeface="Calibri" panose="020F0502020204030204" pitchFamily="34" charset="0"/>
              </a:rPr>
              <a:t>, ak poľnohospodársku činnosť možno vykonávať rovnako ako na pozemkoch bez stromov, a počet stromov, z ktorých sa nezberajú plody, je 80 až 120 stromov na </a:t>
            </a:r>
            <a:r>
              <a:rPr lang="sk-SK" altLang="sk-SK" sz="1600" dirty="0">
                <a:cs typeface="Calibri" panose="020F0502020204030204" pitchFamily="34" charset="0"/>
              </a:rPr>
              <a:t>hektár</a:t>
            </a:r>
            <a:r>
              <a:rPr lang="sk-SK" altLang="sk-SK" sz="1600" dirty="0" smtClean="0">
                <a:cs typeface="Calibri" panose="020F0502020204030204" pitchFamily="34" charset="0"/>
              </a:rPr>
              <a:t>,</a:t>
            </a:r>
            <a:endParaRPr lang="sk-SK" altLang="sk-SK" sz="1600" dirty="0">
              <a:cs typeface="Calibri" panose="020F0502020204030204" pitchFamily="34" charset="0"/>
            </a:endParaRPr>
          </a:p>
          <a:p>
            <a:pPr marL="288000" lvl="1" indent="-288000" defTabSz="1080000"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rabicPeriod"/>
              <a:defRPr/>
            </a:pPr>
            <a:r>
              <a:rPr lang="sk-SK" altLang="sk-SK" sz="1600" dirty="0" smtClean="0">
                <a:cs typeface="Calibri" panose="020F0502020204030204" pitchFamily="34" charset="0"/>
              </a:rPr>
              <a:t>plocha </a:t>
            </a:r>
            <a:r>
              <a:rPr lang="sk-SK" altLang="sk-SK" sz="1600" dirty="0">
                <a:cs typeface="Calibri" panose="020F0502020204030204" pitchFamily="34" charset="0"/>
              </a:rPr>
              <a:t>s </a:t>
            </a:r>
            <a:r>
              <a:rPr lang="sk-SK" altLang="sk-SK" sz="1600" dirty="0" smtClean="0">
                <a:cs typeface="Calibri" panose="020F0502020204030204" pitchFamily="34" charset="0"/>
              </a:rPr>
              <a:t>trvalými plodinami, ak počet stromov, z ktorých sa nezberá úroda a nevykonáva ošetrovanie </a:t>
            </a:r>
            <a:r>
              <a:rPr lang="sk-SK" altLang="sk-SK" sz="1600" dirty="0">
                <a:cs typeface="Calibri" panose="020F0502020204030204" pitchFamily="34" charset="0"/>
              </a:rPr>
              <a:t>výsadby</a:t>
            </a:r>
            <a:r>
              <a:rPr lang="sk-SK" altLang="sk-SK" sz="1600" dirty="0" smtClean="0">
                <a:cs typeface="Calibri" panose="020F0502020204030204" pitchFamily="34" charset="0"/>
              </a:rPr>
              <a:t>, je najviac 120 stromov na hektár; </a:t>
            </a:r>
            <a:r>
              <a:rPr lang="sk-SK" altLang="sk-SK" sz="1600" b="1" dirty="0" smtClean="0">
                <a:cs typeface="Calibri" panose="020F0502020204030204" pitchFamily="34" charset="0"/>
              </a:rPr>
              <a:t>pestovanie rýchlorastúcich drevín nemožno kombinovať s pestovaním stromov</a:t>
            </a:r>
            <a:r>
              <a:rPr lang="sk-SK" altLang="sk-SK" sz="1600" dirty="0" smtClean="0">
                <a:cs typeface="Calibri" panose="020F0502020204030204" pitchFamily="34" charset="0"/>
              </a:rPr>
              <a:t>, ktoré opakovane poskytujú úrodu</a:t>
            </a:r>
            <a:r>
              <a:rPr lang="sk-SK" altLang="sk-SK" sz="1600" dirty="0">
                <a:cs typeface="Calibri" panose="020F0502020204030204" pitchFamily="34" charset="0"/>
              </a:rPr>
              <a:t>,</a:t>
            </a:r>
          </a:p>
          <a:p>
            <a:pPr marL="288000" lvl="1" indent="-288000" defTabSz="1080000">
              <a:spcBef>
                <a:spcPts val="300"/>
              </a:spcBef>
              <a:spcAft>
                <a:spcPts val="300"/>
              </a:spcAft>
              <a:buClrTx/>
              <a:buSzPct val="110000"/>
              <a:buFont typeface="+mj-lt"/>
              <a:buAutoNum type="arabicPeriod"/>
              <a:defRPr/>
            </a:pPr>
            <a:r>
              <a:rPr lang="sk-SK" altLang="sk-SK" sz="1600" dirty="0" smtClean="0">
                <a:cs typeface="Calibri" panose="020F0502020204030204" pitchFamily="34" charset="0"/>
              </a:rPr>
              <a:t>trvalý trávny porast udržiavaný spásaním hospodárskymi zvieratami evidovanými v </a:t>
            </a:r>
            <a:r>
              <a:rPr lang="sk-SK" altLang="sk-SK" sz="1600" dirty="0">
                <a:cs typeface="Calibri" panose="020F0502020204030204" pitchFamily="34" charset="0"/>
              </a:rPr>
              <a:t>centrálnom </a:t>
            </a:r>
            <a:r>
              <a:rPr lang="sk-SK" altLang="sk-SK" sz="1600" dirty="0" smtClean="0">
                <a:cs typeface="Calibri" panose="020F0502020204030204" pitchFamily="34" charset="0"/>
              </a:rPr>
              <a:t>registri hospodárskych zvierat s </a:t>
            </a:r>
            <a:r>
              <a:rPr lang="sk-SK" altLang="sk-SK" sz="1600" dirty="0">
                <a:cs typeface="Calibri" panose="020F0502020204030204" pitchFamily="34" charset="0"/>
              </a:rPr>
              <a:t>priemerným </a:t>
            </a:r>
            <a:r>
              <a:rPr lang="sk-SK" altLang="sk-SK" sz="1600" dirty="0" smtClean="0">
                <a:cs typeface="Calibri" panose="020F0502020204030204" pitchFamily="34" charset="0"/>
              </a:rPr>
              <a:t>zaťažením v období od 1. júna do 30</a:t>
            </a:r>
            <a:r>
              <a:rPr lang="sk-SK" altLang="sk-SK" sz="1600" dirty="0">
                <a:cs typeface="Calibri" panose="020F0502020204030204" pitchFamily="34" charset="0"/>
              </a:rPr>
              <a:t>. </a:t>
            </a:r>
            <a:r>
              <a:rPr lang="sk-SK" altLang="sk-SK" sz="1600" dirty="0" smtClean="0">
                <a:cs typeface="Calibri" panose="020F0502020204030204" pitchFamily="34" charset="0"/>
              </a:rPr>
              <a:t>septembra najmenej 0,3 dobytčej jednotky na hektár so stromami, ktoré </a:t>
            </a:r>
            <a:r>
              <a:rPr lang="sk-SK" altLang="sk-SK" sz="1600" b="1" dirty="0" smtClean="0">
                <a:cs typeface="Calibri" panose="020F0502020204030204" pitchFamily="34" charset="0"/>
              </a:rPr>
              <a:t>nie sú rýchlorastúcimi </a:t>
            </a:r>
            <a:r>
              <a:rPr lang="sk-SK" altLang="sk-SK" sz="1600" b="1" dirty="0">
                <a:cs typeface="Calibri" panose="020F0502020204030204" pitchFamily="34" charset="0"/>
              </a:rPr>
              <a:t>drevinami</a:t>
            </a:r>
            <a:r>
              <a:rPr lang="sk-SK" altLang="sk-SK" sz="1600" dirty="0" smtClean="0">
                <a:cs typeface="Calibri" panose="020F0502020204030204" pitchFamily="34" charset="0"/>
              </a:rPr>
              <a:t>, vo forme:</a:t>
            </a:r>
            <a:endParaRPr lang="sk-SK" altLang="sk-SK" sz="1600" dirty="0" smtClean="0">
              <a:latin typeface="Helvetica Neue"/>
              <a:cs typeface="Calibri" panose="020F0502020204030204" pitchFamily="34" charset="0"/>
            </a:endParaRPr>
          </a:p>
          <a:p>
            <a:pPr marL="742950" indent="-742950" defTabSz="1080000">
              <a:spcBef>
                <a:spcPts val="0"/>
              </a:spcBef>
              <a:spcAft>
                <a:spcPts val="0"/>
              </a:spcAft>
              <a:buClrTx/>
              <a:buSzPct val="110000"/>
              <a:buFont typeface="+mj-lt"/>
              <a:buAutoNum type="alphaLcParenR" startAt="7"/>
              <a:defRPr/>
            </a:pPr>
            <a:endParaRPr lang="sk-SK" altLang="sk-SK" sz="1600" b="1" dirty="0" smtClean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rstvy">
  <a:themeElements>
    <a:clrScheme name="Vrstv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ankovic_Agroforestry_Agrokomplex_2017_bez_casovania" id="{18EF43B0-9E31-4792-BBD0-358C02D8A1EC}" vid="{F6F85A44-102A-416D-8043-735EBE21C399}"/>
    </a:ext>
  </a:extLst>
</a:theme>
</file>

<file path=ppt/theme/theme2.xml><?xml version="1.0" encoding="utf-8"?>
<a:theme xmlns:a="http://schemas.openxmlformats.org/drawingml/2006/main" name="1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nkovic_Agroforestry_Agrokomplex_2017_bez_casovania" id="{18EF43B0-9E31-4792-BBD0-358C02D8A1EC}" vid="{8DCC405B-756D-4DE1-AFFE-095623A8067F}"/>
    </a:ext>
  </a:extLst>
</a:theme>
</file>

<file path=ppt/theme/theme3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nkovic_Agroforestry_Agrokomplex_2017_bez_casovania" id="{18EF43B0-9E31-4792-BBD0-358C02D8A1EC}" vid="{C622F92B-4A48-4B97-BFAF-E25B0F5BF199}"/>
    </a:ext>
  </a:extLst>
</a:theme>
</file>

<file path=ppt/theme/theme4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Jankovic_Agroforestry_Agrokomplex_2017_bez_casovania</Template>
  <TotalTime>24736</TotalTime>
  <Words>6962</Words>
  <Application>Microsoft Office PowerPoint</Application>
  <PresentationFormat>Širokouhlá</PresentationFormat>
  <Paragraphs>614</Paragraphs>
  <Slides>41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Helvetica Neue</vt:lpstr>
      <vt:lpstr>Times New Roman</vt:lpstr>
      <vt:lpstr>Wingdings</vt:lpstr>
      <vt:lpstr>Vrstvy</vt:lpstr>
      <vt:lpstr>1_Vlastný návrh</vt:lpstr>
      <vt:lpstr>Vlastný návrh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Agrolesnícke systémy a ich potenciál  pre produkciu dendromasy</dc:title>
  <dc:creator>Jaroslav Jankovič</dc:creator>
  <cp:lastModifiedBy>Jaroslav Jankovič</cp:lastModifiedBy>
  <cp:revision>465</cp:revision>
  <cp:lastPrinted>2019-11-27T18:25:19Z</cp:lastPrinted>
  <dcterms:created xsi:type="dcterms:W3CDTF">2018-09-17T13:27:14Z</dcterms:created>
  <dcterms:modified xsi:type="dcterms:W3CDTF">2023-06-21T07:55:02Z</dcterms:modified>
</cp:coreProperties>
</file>